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46"/>
  </p:notesMasterIdLst>
  <p:sldIdLst>
    <p:sldId id="256" r:id="rId2"/>
    <p:sldId id="257" r:id="rId3"/>
    <p:sldId id="295" r:id="rId4"/>
    <p:sldId id="29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6" r:id="rId14"/>
    <p:sldId id="297" r:id="rId15"/>
    <p:sldId id="298" r:id="rId16"/>
    <p:sldId id="299" r:id="rId17"/>
    <p:sldId id="300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9" r:id="rId27"/>
    <p:sldId id="275" r:id="rId28"/>
    <p:sldId id="276" r:id="rId29"/>
    <p:sldId id="277" r:id="rId30"/>
    <p:sldId id="278" r:id="rId31"/>
    <p:sldId id="280" r:id="rId32"/>
    <p:sldId id="281" r:id="rId33"/>
    <p:sldId id="282" r:id="rId34"/>
    <p:sldId id="283" r:id="rId35"/>
    <p:sldId id="301" r:id="rId36"/>
    <p:sldId id="302" r:id="rId37"/>
    <p:sldId id="303" r:id="rId38"/>
    <p:sldId id="304" r:id="rId39"/>
    <p:sldId id="284" r:id="rId40"/>
    <p:sldId id="293" r:id="rId41"/>
    <p:sldId id="285" r:id="rId42"/>
    <p:sldId id="286" r:id="rId43"/>
    <p:sldId id="289" r:id="rId44"/>
    <p:sldId id="287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" panose="02040503050406030204" pitchFamily="18" charset="0"/>
      <p:regular r:id="rId51"/>
      <p:bold r:id="rId52"/>
      <p:italic r:id="rId53"/>
      <p:boldItalic r:id="rId54"/>
    </p:embeddedFont>
    <p:embeddedFont>
      <p:font typeface="Oswald" panose="020B0604020202020204" charset="0"/>
      <p:regular r:id="rId55"/>
      <p:bold r:id="rId56"/>
    </p:embeddedFont>
    <p:embeddedFont>
      <p:font typeface="Oswald Regular" panose="020B0604020202020204" charset="0"/>
      <p:regular r:id="rId57"/>
      <p:bold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Condensed Light" panose="02000000000000000000" pitchFamily="2" charset="0"/>
      <p:regular r:id="rId63"/>
      <p:italic r:id="rId64"/>
    </p:embeddedFont>
    <p:embeddedFont>
      <p:font typeface="Roboto Medium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s Layouni" initials="KL" lastIdx="1" clrIdx="0">
    <p:extLst>
      <p:ext uri="{19B8F6BF-5375-455C-9EA6-DF929625EA0E}">
        <p15:presenceInfo xmlns:p15="http://schemas.microsoft.com/office/powerpoint/2012/main" userId="S::kais.layouni@msb.tn::c3ee2458-b4ad-44c9-a91a-f880fc6587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79553" autoAdjust="0"/>
  </p:normalViewPr>
  <p:slideViewPr>
    <p:cSldViewPr>
      <p:cViewPr varScale="1">
        <p:scale>
          <a:sx n="82" d="100"/>
          <a:sy n="82" d="100"/>
        </p:scale>
        <p:origin x="1032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m/machine-learning.asp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20ddb699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20ddb699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 : Good </a:t>
            </a:r>
            <a:r>
              <a:rPr lang="fr-FR" dirty="0" err="1"/>
              <a:t>morning</a:t>
            </a:r>
            <a:r>
              <a:rPr lang="fr-FR" dirty="0"/>
              <a:t>, first of all,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honored</a:t>
            </a:r>
            <a:r>
              <a:rPr lang="fr-FR" dirty="0"/>
              <a:t> to </a:t>
            </a:r>
            <a:r>
              <a:rPr lang="fr-FR" dirty="0" err="1"/>
              <a:t>present</a:t>
            </a:r>
            <a:r>
              <a:rPr lang="fr-FR" dirty="0"/>
              <a:t> to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end of </a:t>
            </a:r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iheb</a:t>
            </a:r>
            <a:r>
              <a:rPr lang="fr-FR" dirty="0"/>
              <a:t> </a:t>
            </a:r>
            <a:r>
              <a:rPr lang="fr-FR" dirty="0" err="1"/>
              <a:t>yakoubi</a:t>
            </a:r>
            <a:r>
              <a:rPr lang="fr-FR" dirty="0"/>
              <a:t> and (Yassine : and i </a:t>
            </a:r>
            <a:r>
              <a:rPr lang="fr-FR" dirty="0" err="1"/>
              <a:t>am</a:t>
            </a:r>
            <a:r>
              <a:rPr lang="fr-FR" dirty="0"/>
              <a:t> yassine layouni)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20ddb6998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20ddb6998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</a:t>
            </a:r>
            <a:r>
              <a:rPr lang="fr-FR" dirty="0" err="1"/>
              <a:t>so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decided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desktop and a mobile application </a:t>
            </a:r>
            <a:r>
              <a:rPr lang="fr-FR" dirty="0" err="1"/>
              <a:t>powered</a:t>
            </a:r>
            <a:r>
              <a:rPr lang="fr-FR" dirty="0"/>
              <a:t> by an ai </a:t>
            </a:r>
            <a:r>
              <a:rPr lang="fr-FR" dirty="0" err="1"/>
              <a:t>chatbot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guide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applications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use,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questions and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automated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,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823b0ee3b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823b0ee3b6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</a:t>
            </a:r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model and design </a:t>
            </a:r>
            <a:r>
              <a:rPr lang="fr-FR" dirty="0" err="1"/>
              <a:t>our</a:t>
            </a:r>
            <a:r>
              <a:rPr lang="fr-FR" dirty="0"/>
              <a:t> application,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opted</a:t>
            </a:r>
            <a:r>
              <a:rPr lang="fr-FR" dirty="0"/>
              <a:t> for the </a:t>
            </a:r>
            <a:r>
              <a:rPr lang="fr-FR" dirty="0" err="1"/>
              <a:t>waterfall</a:t>
            </a:r>
            <a:r>
              <a:rPr lang="fr-FR" dirty="0"/>
              <a:t> model,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are </a:t>
            </a:r>
            <a:r>
              <a:rPr lang="fr-FR" dirty="0" err="1"/>
              <a:t>clear</a:t>
            </a:r>
            <a:r>
              <a:rPr lang="fr-FR" dirty="0"/>
              <a:t> and not </a:t>
            </a:r>
            <a:r>
              <a:rPr lang="fr-FR" dirty="0" err="1"/>
              <a:t>changing</a:t>
            </a:r>
            <a:r>
              <a:rPr lang="fr-FR" dirty="0"/>
              <a:t> </a:t>
            </a:r>
            <a:r>
              <a:rPr lang="fr-FR" dirty="0" err="1"/>
              <a:t>frequently</a:t>
            </a:r>
            <a:r>
              <a:rPr lang="fr-FR" dirty="0"/>
              <a:t> and all of the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to us,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model is divided into separate </a:t>
            </a:r>
            <a:r>
              <a:rPr lang="en-US" sz="1800" b="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phases, Requirement Gathering and analysis , System Design , Implementation, Integration and Testing , Deployment of the system, and finally Maintenance</a:t>
            </a:r>
            <a:endParaRPr lang="fr-FR" b="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23b0ee3b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23b0ee3b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and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end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provisional</a:t>
            </a:r>
            <a:r>
              <a:rPr lang="fr-FR" dirty="0"/>
              <a:t> planning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bd9f6f78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bd9f6f78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 :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specifics</a:t>
            </a:r>
            <a:r>
              <a:rPr lang="fr-FR" dirty="0"/>
              <a:t> of the </a:t>
            </a:r>
            <a:r>
              <a:rPr lang="fr-FR" dirty="0" err="1"/>
              <a:t>project</a:t>
            </a:r>
            <a:r>
              <a:rPr lang="fr-FR" dirty="0"/>
              <a:t>, first </a:t>
            </a:r>
            <a:r>
              <a:rPr lang="fr-FR" dirty="0" err="1"/>
              <a:t>we</a:t>
            </a:r>
            <a:r>
              <a:rPr lang="fr-FR" dirty="0"/>
              <a:t> must have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about the </a:t>
            </a:r>
            <a:r>
              <a:rPr lang="fr-FR" dirty="0" err="1"/>
              <a:t>domain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969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20ddb6998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20ddb6998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dirty="0" err="1"/>
              <a:t>Iheb</a:t>
            </a:r>
            <a:r>
              <a:rPr lang="fr-FR" dirty="0"/>
              <a:t> : </a:t>
            </a:r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artificial</a:t>
            </a:r>
            <a:r>
              <a:rPr lang="fr-FR" dirty="0"/>
              <a:t> intelligence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refers to the simulation of human intelligence in machines. Its goals include learning, reasoning, and perception and nowadays it is being used across different industries including finance and healthcare.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746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20ddb699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20ddb699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Iheb</a:t>
            </a:r>
            <a:r>
              <a:rPr lang="fr-FR" dirty="0"/>
              <a:t> : </a:t>
            </a:r>
            <a:r>
              <a:rPr lang="en-US" dirty="0"/>
              <a:t>Deep learning Also known as deep neural learning or deep neural network, is a subset of 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</a:t>
            </a:r>
            <a:r>
              <a:rPr lang="en-US" dirty="0"/>
              <a:t> in artificial intelligence, that has networks capable of learning, and creating patterns for use in decision making.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981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19f42b7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e19f42b7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: </a:t>
            </a:r>
            <a:r>
              <a:rPr lang="fr-FR" dirty="0" err="1"/>
              <a:t>speaking</a:t>
            </a:r>
            <a:r>
              <a:rPr lang="fr-FR" dirty="0"/>
              <a:t> of neural network, 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it is a series of algorithms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used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in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deep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learning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to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make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decisions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,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it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contains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a minimum of 3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layers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, the input layer, the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hidden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layer and the output layer,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these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layers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</a:t>
            </a:r>
            <a:r>
              <a:rPr lang="fr-FR" b="0" i="0" dirty="0" err="1">
                <a:solidFill>
                  <a:srgbClr val="111111"/>
                </a:solidFill>
                <a:effectLst/>
                <a:latin typeface="SourceSansPro"/>
              </a:rPr>
              <a:t>form</a:t>
            </a:r>
            <a:r>
              <a:rPr lang="fr-FR" b="0" i="0" dirty="0">
                <a:solidFill>
                  <a:srgbClr val="111111"/>
                </a:solidFill>
                <a:effectLst/>
                <a:latin typeface="SourceSansPro"/>
              </a:rPr>
              <a:t> a network 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of interconnected nodes that help in deciding the best output,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08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e19f42b72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e19f42b725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Iheb</a:t>
            </a:r>
            <a:r>
              <a:rPr lang="fr-FR" dirty="0"/>
              <a:t>: </a:t>
            </a:r>
            <a:r>
              <a:rPr lang="en-US" dirty="0"/>
              <a:t>A chatbot is a computer program that simulates human conversation through text chats,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There are 2 kinds chatbots, rule based and ai powered chatbots, we opted for the ai chatbot using deep learning </a:t>
            </a:r>
          </a:p>
        </p:txBody>
      </p:sp>
    </p:spTree>
    <p:extLst>
      <p:ext uri="{BB962C8B-B14F-4D97-AF65-F5344CB8AC3E}">
        <p14:creationId xmlns:p14="http://schemas.microsoft.com/office/powerpoint/2010/main" val="3891002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19f42b72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e19f42b72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pass</a:t>
            </a:r>
            <a:r>
              <a:rPr lang="fr-FR" dirty="0"/>
              <a:t> to the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, </a:t>
            </a:r>
            <a:r>
              <a:rPr lang="fr-FR" dirty="0" err="1"/>
              <a:t>requirements</a:t>
            </a:r>
            <a:r>
              <a:rPr lang="fr-FR" dirty="0"/>
              <a:t> </a:t>
            </a:r>
            <a:r>
              <a:rPr lang="fr-FR" dirty="0" err="1"/>
              <a:t>specification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e19f42b72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e19f42b72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</a:t>
            </a:r>
            <a:r>
              <a:rPr lang="fr-FR" dirty="0" err="1"/>
              <a:t>Starting</a:t>
            </a:r>
            <a:r>
              <a:rPr lang="fr-FR" dirty="0"/>
              <a:t> by the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managing</a:t>
            </a:r>
            <a:r>
              <a:rPr lang="fr-FR" dirty="0"/>
              <a:t> the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acounts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have a permission</a:t>
            </a:r>
            <a:r>
              <a:rPr lang="fr-FR" baseline="0" dirty="0"/>
              <a:t> to </a:t>
            </a:r>
            <a:r>
              <a:rPr lang="fr-FR" baseline="0" dirty="0" err="1"/>
              <a:t>what</a:t>
            </a:r>
            <a:r>
              <a:rPr lang="fr-FR" baseline="0" dirty="0"/>
              <a:t> a user can do</a:t>
            </a:r>
            <a:r>
              <a:rPr lang="fr-FR" dirty="0"/>
              <a:t> , </a:t>
            </a:r>
            <a:r>
              <a:rPr lang="fr-FR" dirty="0" err="1"/>
              <a:t>interacting</a:t>
            </a:r>
            <a:r>
              <a:rPr lang="fr-FR" baseline="0" dirty="0"/>
              <a:t>  </a:t>
            </a:r>
            <a:r>
              <a:rPr lang="fr-FR" baseline="0" dirty="0" err="1"/>
              <a:t>with</a:t>
            </a:r>
            <a:r>
              <a:rPr lang="fr-FR" baseline="0" dirty="0"/>
              <a:t> the </a:t>
            </a:r>
            <a:r>
              <a:rPr lang="fr-FR" baseline="0" dirty="0" err="1"/>
              <a:t>chatbot</a:t>
            </a:r>
            <a:r>
              <a:rPr lang="fr-FR" baseline="0" dirty="0"/>
              <a:t> , consulting  and </a:t>
            </a:r>
            <a:r>
              <a:rPr lang="fr-FR" baseline="0" dirty="0" err="1"/>
              <a:t>exporting</a:t>
            </a:r>
            <a:r>
              <a:rPr lang="fr-FR" baseline="0" dirty="0"/>
              <a:t> the </a:t>
            </a:r>
            <a:r>
              <a:rPr lang="fr-FR" baseline="0" dirty="0" err="1"/>
              <a:t>returned</a:t>
            </a:r>
            <a:r>
              <a:rPr lang="fr-FR" baseline="0" dirty="0"/>
              <a:t> data to an image, </a:t>
            </a:r>
            <a:r>
              <a:rPr lang="fr-FR" baseline="0" dirty="0" err="1"/>
              <a:t>pdf</a:t>
            </a:r>
            <a:r>
              <a:rPr lang="fr-FR" baseline="0" dirty="0"/>
              <a:t> or </a:t>
            </a:r>
            <a:r>
              <a:rPr lang="fr-FR" baseline="0" dirty="0" err="1"/>
              <a:t>exel</a:t>
            </a:r>
            <a:r>
              <a:rPr lang="fr-FR" baseline="0" dirty="0"/>
              <a:t> file ,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20ddb699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20ddb699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 : Our plan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includes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/>
              <a:t>chapters…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19f42b72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19f42b72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consulting the </a:t>
            </a:r>
            <a:r>
              <a:rPr lang="fr-FR" dirty="0" err="1"/>
              <a:t>user,chatbot</a:t>
            </a:r>
            <a:r>
              <a:rPr lang="fr-FR" baseline="0" dirty="0"/>
              <a:t> interaction </a:t>
            </a:r>
            <a:r>
              <a:rPr lang="fr-FR" baseline="0" dirty="0" err="1"/>
              <a:t>history</a:t>
            </a:r>
            <a:r>
              <a:rPr lang="fr-FR" baseline="0" dirty="0"/>
              <a:t> and the </a:t>
            </a:r>
            <a:r>
              <a:rPr lang="fr-FR" baseline="0" dirty="0" err="1"/>
              <a:t>chatbot</a:t>
            </a:r>
            <a:r>
              <a:rPr lang="fr-FR" baseline="0" dirty="0"/>
              <a:t> </a:t>
            </a:r>
            <a:r>
              <a:rPr lang="fr-FR" baseline="0" dirty="0" err="1"/>
              <a:t>statistics</a:t>
            </a:r>
            <a:r>
              <a:rPr lang="fr-FR" baseline="0" dirty="0"/>
              <a:t> to </a:t>
            </a:r>
            <a:r>
              <a:rPr lang="fr-FR" baseline="0" dirty="0" err="1"/>
              <a:t>better</a:t>
            </a:r>
            <a:r>
              <a:rPr lang="fr-FR" baseline="0" dirty="0"/>
              <a:t> </a:t>
            </a:r>
            <a:r>
              <a:rPr lang="fr-FR" baseline="0" dirty="0" err="1"/>
              <a:t>managing</a:t>
            </a:r>
            <a:r>
              <a:rPr lang="fr-FR" baseline="0" dirty="0"/>
              <a:t> the </a:t>
            </a:r>
            <a:r>
              <a:rPr lang="fr-FR" baseline="0" dirty="0" err="1"/>
              <a:t>rules</a:t>
            </a:r>
            <a:r>
              <a:rPr lang="fr-FR" baseline="0" dirty="0"/>
              <a:t> of use </a:t>
            </a:r>
            <a:r>
              <a:rPr lang="fr-FR" baseline="0" dirty="0" err="1"/>
              <a:t>which</a:t>
            </a:r>
            <a:r>
              <a:rPr lang="fr-FR" baseline="0" dirty="0"/>
              <a:t> </a:t>
            </a:r>
            <a:r>
              <a:rPr lang="fr-FR" baseline="0" dirty="0" err="1"/>
              <a:t>our</a:t>
            </a:r>
            <a:r>
              <a:rPr lang="fr-FR" baseline="0" dirty="0"/>
              <a:t> </a:t>
            </a:r>
            <a:r>
              <a:rPr lang="fr-FR" baseline="0" dirty="0" err="1"/>
              <a:t>chatbot</a:t>
            </a:r>
            <a:r>
              <a:rPr lang="fr-FR" baseline="0" dirty="0"/>
              <a:t> </a:t>
            </a:r>
            <a:r>
              <a:rPr lang="fr-FR" baseline="0" dirty="0" err="1"/>
              <a:t>depend</a:t>
            </a:r>
            <a:r>
              <a:rPr lang="fr-FR" baseline="0" dirty="0"/>
              <a:t> on </a:t>
            </a:r>
            <a:r>
              <a:rPr lang="fr-FR" baseline="0" dirty="0" err="1"/>
              <a:t>it</a:t>
            </a:r>
            <a:r>
              <a:rPr lang="fr-FR" baseline="0" dirty="0"/>
              <a:t> to </a:t>
            </a:r>
            <a:r>
              <a:rPr lang="fr-FR" baseline="0" dirty="0" err="1"/>
              <a:t>work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19f42b72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19f42b72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as for the non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ou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insures</a:t>
            </a:r>
            <a:r>
              <a:rPr lang="fr-FR" dirty="0"/>
              <a:t> </a:t>
            </a:r>
            <a:r>
              <a:rPr lang="fr-FR" dirty="0" err="1"/>
              <a:t>availability</a:t>
            </a:r>
            <a:r>
              <a:rPr lang="fr-FR" dirty="0"/>
              <a:t>, the </a:t>
            </a:r>
            <a:r>
              <a:rPr lang="fr-FR" dirty="0" err="1"/>
              <a:t>chatbot</a:t>
            </a:r>
            <a:r>
              <a:rPr lang="fr-FR" dirty="0"/>
              <a:t> has to </a:t>
            </a:r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remain always in service to interact with the users at any given moment. </a:t>
            </a:r>
            <a:r>
              <a:rPr lang="fr-FR" dirty="0"/>
              <a:t>at all times,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</a:t>
            </a:r>
            <a:r>
              <a:rPr lang="fr-FR" dirty="0" err="1"/>
              <a:t>security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jason</a:t>
            </a:r>
            <a:r>
              <a:rPr lang="fr-FR" dirty="0"/>
              <a:t> web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r>
              <a:rPr lang="fr-FR" dirty="0"/>
              <a:t> for </a:t>
            </a:r>
            <a:r>
              <a:rPr lang="fr-FR" dirty="0" err="1"/>
              <a:t>both</a:t>
            </a:r>
            <a:r>
              <a:rPr lang="fr-FR" dirty="0"/>
              <a:t> the backend and the frontend and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ecryption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performance, the </a:t>
            </a:r>
            <a:r>
              <a:rPr lang="fr-FR" dirty="0" err="1"/>
              <a:t>chatbot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time has to </a:t>
            </a:r>
            <a:r>
              <a:rPr lang="fr-FR" dirty="0" err="1"/>
              <a:t>be</a:t>
            </a:r>
            <a:r>
              <a:rPr lang="fr-FR" dirty="0"/>
              <a:t> fast and </a:t>
            </a:r>
            <a:r>
              <a:rPr lang="fr-FR" dirty="0" err="1"/>
              <a:t>fluid</a:t>
            </a:r>
            <a:r>
              <a:rPr lang="fr-F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Our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</a:t>
            </a:r>
            <a:r>
              <a:rPr lang="fr-FR" dirty="0" err="1"/>
              <a:t>ergonomics</a:t>
            </a:r>
            <a:r>
              <a:rPr lang="fr-FR" dirty="0"/>
              <a:t> and </a:t>
            </a:r>
            <a:r>
              <a:rPr lang="fr-FR" dirty="0" err="1"/>
              <a:t>interoperability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the interfaces must </a:t>
            </a:r>
            <a:r>
              <a:rPr lang="fr-FR" dirty="0" err="1"/>
              <a:t>be</a:t>
            </a:r>
            <a:r>
              <a:rPr lang="fr-FR" dirty="0"/>
              <a:t> simple and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navigate</a:t>
            </a:r>
            <a:r>
              <a:rPr lang="fr-FR" dirty="0"/>
              <a:t> and </a:t>
            </a:r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this application only needs a web browser, in addition it is multiplatform.</a:t>
            </a:r>
            <a:endParaRPr lang="fr-FR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And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finally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we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have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reusibility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, the application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is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created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using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services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so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it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can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provide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the option to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modify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and </a:t>
            </a:r>
            <a:r>
              <a:rPr lang="fr-FR" sz="1800" dirty="0" err="1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reuse</a:t>
            </a:r>
            <a:r>
              <a:rPr lang="fr-FR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the code.</a:t>
            </a:r>
            <a:endParaRPr lang="fr-F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19f42b7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e19f42b7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823b0ee3b6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823b0ee3b6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: for </a:t>
            </a:r>
            <a:r>
              <a:rPr lang="fr-FR" dirty="0" err="1"/>
              <a:t>our</a:t>
            </a:r>
            <a:r>
              <a:rPr lang="fr-FR" dirty="0"/>
              <a:t> global use case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actors</a:t>
            </a:r>
            <a:r>
              <a:rPr lang="fr-FR" baseline="0" dirty="0"/>
              <a:t> the first one </a:t>
            </a:r>
            <a:r>
              <a:rPr lang="fr-FR" baseline="0" dirty="0" err="1"/>
              <a:t>is</a:t>
            </a:r>
            <a:r>
              <a:rPr lang="fr-FR" baseline="0" dirty="0"/>
              <a:t> the </a:t>
            </a:r>
            <a:r>
              <a:rPr lang="fr-FR" baseline="0" dirty="0" err="1"/>
              <a:t>employee</a:t>
            </a:r>
            <a:r>
              <a:rPr lang="fr-FR" baseline="0" dirty="0"/>
              <a:t> </a:t>
            </a:r>
            <a:r>
              <a:rPr lang="fr-FR" baseline="0" dirty="0" err="1"/>
              <a:t>who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interact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 the </a:t>
            </a:r>
            <a:r>
              <a:rPr lang="fr-FR" baseline="0" dirty="0" err="1"/>
              <a:t>chatbot</a:t>
            </a:r>
            <a:r>
              <a:rPr lang="fr-FR" baseline="0" dirty="0"/>
              <a:t> by </a:t>
            </a:r>
            <a:r>
              <a:rPr lang="fr-FR" baseline="0" dirty="0" err="1"/>
              <a:t>asking</a:t>
            </a:r>
            <a:r>
              <a:rPr lang="fr-FR" baseline="0" dirty="0"/>
              <a:t> questions or </a:t>
            </a:r>
            <a:r>
              <a:rPr lang="fr-FR" baseline="0" dirty="0" err="1"/>
              <a:t>manipulating</a:t>
            </a:r>
            <a:r>
              <a:rPr lang="fr-FR" baseline="0" dirty="0"/>
              <a:t> the system, </a:t>
            </a:r>
            <a:r>
              <a:rPr lang="fr-FR" baseline="0" dirty="0" err="1"/>
              <a:t>he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also</a:t>
            </a:r>
            <a:r>
              <a:rPr lang="fr-FR" baseline="0" dirty="0"/>
              <a:t> </a:t>
            </a:r>
            <a:r>
              <a:rPr lang="fr-FR" baseline="0" dirty="0" err="1"/>
              <a:t>consult</a:t>
            </a:r>
            <a:r>
              <a:rPr lang="fr-FR" baseline="0" dirty="0"/>
              <a:t> the </a:t>
            </a:r>
            <a:r>
              <a:rPr lang="fr-FR" baseline="0" dirty="0" err="1"/>
              <a:t>results</a:t>
            </a:r>
            <a:r>
              <a:rPr lang="fr-FR" baseline="0" dirty="0"/>
              <a:t> </a:t>
            </a:r>
            <a:r>
              <a:rPr lang="fr-FR" baseline="0" dirty="0" err="1"/>
              <a:t>returned</a:t>
            </a:r>
            <a:r>
              <a:rPr lang="fr-FR" baseline="0" dirty="0"/>
              <a:t> by the </a:t>
            </a:r>
            <a:r>
              <a:rPr lang="fr-FR" baseline="0" dirty="0" err="1"/>
              <a:t>chatbot</a:t>
            </a:r>
            <a:r>
              <a:rPr lang="fr-FR" baseline="0" dirty="0"/>
              <a:t> and export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like</a:t>
            </a:r>
            <a:r>
              <a:rPr lang="fr-FR" baseline="0" dirty="0"/>
              <a:t> i </a:t>
            </a:r>
            <a:r>
              <a:rPr lang="fr-FR" baseline="0" dirty="0" err="1"/>
              <a:t>said</a:t>
            </a:r>
            <a:r>
              <a:rPr lang="fr-FR" baseline="0" dirty="0"/>
              <a:t> in the </a:t>
            </a:r>
            <a:r>
              <a:rPr lang="fr-FR" baseline="0" dirty="0" err="1"/>
              <a:t>functional</a:t>
            </a:r>
            <a:r>
              <a:rPr lang="fr-FR" baseline="0" dirty="0"/>
              <a:t> </a:t>
            </a:r>
            <a:r>
              <a:rPr lang="fr-FR" baseline="0" dirty="0" err="1"/>
              <a:t>requirement</a:t>
            </a:r>
            <a:r>
              <a:rPr lang="fr-FR" baseline="0" dirty="0"/>
              <a:t> part, </a:t>
            </a:r>
            <a:r>
              <a:rPr lang="fr-FR" baseline="0" dirty="0" err="1"/>
              <a:t>consult</a:t>
            </a:r>
            <a:r>
              <a:rPr lang="fr-FR" baseline="0" dirty="0"/>
              <a:t> </a:t>
            </a:r>
            <a:r>
              <a:rPr lang="fr-FR" baseline="0" dirty="0" err="1"/>
              <a:t>his</a:t>
            </a:r>
            <a:r>
              <a:rPr lang="fr-FR" baseline="0" dirty="0"/>
              <a:t> </a:t>
            </a:r>
            <a:r>
              <a:rPr lang="fr-FR" baseline="0" dirty="0" err="1"/>
              <a:t>own</a:t>
            </a:r>
            <a:r>
              <a:rPr lang="fr-FR" baseline="0" dirty="0"/>
              <a:t> </a:t>
            </a:r>
            <a:r>
              <a:rPr lang="fr-FR" baseline="0" dirty="0" err="1"/>
              <a:t>history</a:t>
            </a:r>
            <a:r>
              <a:rPr lang="fr-FR" baseline="0" dirty="0"/>
              <a:t> if </a:t>
            </a:r>
            <a:r>
              <a:rPr lang="fr-FR" baseline="0" dirty="0" err="1"/>
              <a:t>his</a:t>
            </a:r>
            <a:r>
              <a:rPr lang="fr-FR" baseline="0" dirty="0"/>
              <a:t> </a:t>
            </a:r>
            <a:r>
              <a:rPr lang="fr-FR" baseline="0" dirty="0" err="1"/>
              <a:t>function’s</a:t>
            </a:r>
            <a:r>
              <a:rPr lang="fr-FR" baseline="0" dirty="0"/>
              <a:t> permission </a:t>
            </a:r>
            <a:r>
              <a:rPr lang="fr-FR" baseline="0" dirty="0" err="1"/>
              <a:t>don’t</a:t>
            </a:r>
            <a:r>
              <a:rPr lang="fr-FR" baseline="0" dirty="0"/>
              <a:t> </a:t>
            </a:r>
            <a:r>
              <a:rPr lang="fr-FR" baseline="0" dirty="0" err="1"/>
              <a:t>allow</a:t>
            </a:r>
            <a:r>
              <a:rPr lang="fr-FR" baseline="0" dirty="0"/>
              <a:t> </a:t>
            </a:r>
            <a:r>
              <a:rPr lang="fr-FR" baseline="0" dirty="0" err="1"/>
              <a:t>him</a:t>
            </a:r>
            <a:r>
              <a:rPr lang="fr-FR" baseline="0" dirty="0"/>
              <a:t> to </a:t>
            </a:r>
            <a:r>
              <a:rPr lang="fr-FR" baseline="0" dirty="0" err="1"/>
              <a:t>view</a:t>
            </a:r>
            <a:r>
              <a:rPr lang="fr-FR" baseline="0" dirty="0"/>
              <a:t> </a:t>
            </a:r>
            <a:r>
              <a:rPr lang="fr-FR" baseline="0" dirty="0" err="1"/>
              <a:t>others</a:t>
            </a:r>
            <a:r>
              <a:rPr lang="fr-FR" baseline="0" dirty="0"/>
              <a:t> </a:t>
            </a:r>
            <a:r>
              <a:rPr lang="fr-FR" baseline="0" dirty="0" err="1"/>
              <a:t>history</a:t>
            </a:r>
            <a:r>
              <a:rPr lang="fr-FR" baseline="0" dirty="0"/>
              <a:t> , and if </a:t>
            </a:r>
            <a:r>
              <a:rPr lang="fr-FR" baseline="0" dirty="0" err="1"/>
              <a:t>he</a:t>
            </a:r>
            <a:r>
              <a:rPr lang="fr-FR" baseline="0" dirty="0"/>
              <a:t> have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he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consult</a:t>
            </a:r>
            <a:r>
              <a:rPr lang="fr-FR" baseline="0" dirty="0"/>
              <a:t> all </a:t>
            </a:r>
            <a:r>
              <a:rPr lang="fr-FR" baseline="0" dirty="0" err="1"/>
              <a:t>users</a:t>
            </a:r>
            <a:r>
              <a:rPr lang="fr-FR" baseline="0" dirty="0"/>
              <a:t> </a:t>
            </a:r>
            <a:r>
              <a:rPr lang="fr-FR" baseline="0" dirty="0" err="1"/>
              <a:t>history</a:t>
            </a:r>
            <a:r>
              <a:rPr lang="fr-FR" baseline="0" dirty="0"/>
              <a:t>, </a:t>
            </a:r>
            <a:r>
              <a:rPr lang="fr-FR" baseline="0" dirty="0" err="1"/>
              <a:t>he</a:t>
            </a:r>
            <a:r>
              <a:rPr lang="fr-FR" baseline="0" dirty="0"/>
              <a:t> </a:t>
            </a:r>
            <a:r>
              <a:rPr lang="fr-FR" baseline="0" dirty="0" err="1"/>
              <a:t>needs</a:t>
            </a:r>
            <a:r>
              <a:rPr lang="fr-FR" baseline="0" dirty="0"/>
              <a:t> </a:t>
            </a:r>
            <a:r>
              <a:rPr lang="fr-FR" baseline="0" dirty="0" err="1"/>
              <a:t>also</a:t>
            </a:r>
            <a:r>
              <a:rPr lang="fr-FR" baseline="0" dirty="0"/>
              <a:t> a permission to manage the </a:t>
            </a:r>
            <a:r>
              <a:rPr lang="fr-FR" baseline="0" dirty="0" err="1"/>
              <a:t>rules</a:t>
            </a:r>
            <a:r>
              <a:rPr lang="fr-FR" baseline="0" dirty="0"/>
              <a:t> of use of the </a:t>
            </a:r>
            <a:r>
              <a:rPr lang="fr-FR" baseline="0" dirty="0" err="1"/>
              <a:t>chatbot</a:t>
            </a:r>
            <a:r>
              <a:rPr lang="fr-FR" baseline="0" dirty="0"/>
              <a:t>. In addition to </a:t>
            </a:r>
            <a:r>
              <a:rPr lang="fr-FR" baseline="0" dirty="0" err="1"/>
              <a:t>what</a:t>
            </a:r>
            <a:r>
              <a:rPr lang="fr-FR" baseline="0" dirty="0"/>
              <a:t> the </a:t>
            </a:r>
            <a:r>
              <a:rPr lang="fr-FR" baseline="0" dirty="0" err="1"/>
              <a:t>employee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do the </a:t>
            </a:r>
            <a:r>
              <a:rPr lang="fr-FR" baseline="0" dirty="0" err="1"/>
              <a:t>administrator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manage user </a:t>
            </a:r>
            <a:r>
              <a:rPr lang="fr-FR" baseline="0" dirty="0" err="1"/>
              <a:t>acounts</a:t>
            </a:r>
            <a:r>
              <a:rPr lang="fr-FR" baseline="0" dirty="0"/>
              <a:t> , </a:t>
            </a:r>
            <a:r>
              <a:rPr lang="fr-FR" baseline="0" dirty="0" err="1"/>
              <a:t>roles</a:t>
            </a:r>
            <a:r>
              <a:rPr lang="fr-FR" baseline="0" dirty="0"/>
              <a:t> and </a:t>
            </a:r>
            <a:r>
              <a:rPr lang="fr-FR" baseline="0" dirty="0" err="1"/>
              <a:t>consult</a:t>
            </a:r>
            <a:r>
              <a:rPr lang="fr-FR" baseline="0" dirty="0"/>
              <a:t> the </a:t>
            </a:r>
            <a:r>
              <a:rPr lang="fr-FR" baseline="0" dirty="0" err="1"/>
              <a:t>statistics</a:t>
            </a:r>
            <a:r>
              <a:rPr lang="fr-FR" baseline="0" dirty="0"/>
              <a:t> of the </a:t>
            </a:r>
            <a:r>
              <a:rPr lang="fr-FR" baseline="0" dirty="0" err="1"/>
              <a:t>chatbot</a:t>
            </a:r>
            <a:r>
              <a:rPr lang="fr-FR" baseline="0" dirty="0"/>
              <a:t> , of cours all </a:t>
            </a:r>
            <a:r>
              <a:rPr lang="fr-FR" baseline="0" dirty="0" err="1"/>
              <a:t>these</a:t>
            </a:r>
            <a:r>
              <a:rPr lang="fr-FR" baseline="0" dirty="0"/>
              <a:t> use case </a:t>
            </a:r>
            <a:r>
              <a:rPr lang="fr-FR" baseline="0" dirty="0" err="1"/>
              <a:t>needs</a:t>
            </a:r>
            <a:r>
              <a:rPr lang="fr-FR" baseline="0" dirty="0"/>
              <a:t> an authentification.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9f42b72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9f42b72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specified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project’s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, </a:t>
            </a:r>
            <a:r>
              <a:rPr lang="fr-FR" dirty="0" err="1"/>
              <a:t>now</a:t>
            </a:r>
            <a:r>
              <a:rPr lang="fr-FR" dirty="0"/>
              <a:t> dive </a:t>
            </a:r>
            <a:r>
              <a:rPr lang="fr-FR" dirty="0" err="1"/>
              <a:t>into</a:t>
            </a:r>
            <a:r>
              <a:rPr lang="fr-FR" dirty="0"/>
              <a:t> the design </a:t>
            </a:r>
            <a:r>
              <a:rPr lang="fr-FR" dirty="0" err="1"/>
              <a:t>chapter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23b0ee3b6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23b0ee3b6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for the frontend architecture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wich</a:t>
            </a:r>
            <a:r>
              <a:rPr lang="fr-FR" dirty="0"/>
              <a:t> </a:t>
            </a:r>
            <a:r>
              <a:rPr lang="fr-FR" dirty="0" err="1"/>
              <a:t>inherently</a:t>
            </a:r>
            <a:r>
              <a:rPr lang="fr-FR" dirty="0"/>
              <a:t> uses the </a:t>
            </a:r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Model-View-Controller (MVC) architecture, it is a pattern that separates an application into three main logical components: the model, the view, and the controller. Each of these components are built to handle specific development aspects of an application.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f1d362706_0_48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f1d362706_0_48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Iheb</a:t>
            </a:r>
            <a:r>
              <a:rPr lang="en-US" dirty="0"/>
              <a:t>: for the deployment diagram, we have the angular or the client server, containing a view, model and controller, each controller communicates withe both the chatbot and the backend servers using Representational State Transfer requests, the chatbot server contains a python controller and the </a:t>
            </a:r>
            <a:r>
              <a:rPr lang="en-US" dirty="0" err="1"/>
              <a:t>wcf</a:t>
            </a:r>
            <a:r>
              <a:rPr lang="en-US" dirty="0"/>
              <a:t> server has a </a:t>
            </a:r>
            <a:r>
              <a:rPr lang="en-US" dirty="0" err="1"/>
              <a:t>wcf</a:t>
            </a:r>
            <a:r>
              <a:rPr lang="en-US" dirty="0"/>
              <a:t> controller and a data component </a:t>
            </a:r>
            <a:r>
              <a:rPr lang="en-US" dirty="0" err="1"/>
              <a:t>wich</a:t>
            </a:r>
            <a:r>
              <a:rPr lang="en-US" dirty="0"/>
              <a:t> communicates with the Microsoft SQL server database,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23b0ee3b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823b0ee3b6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: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here</a:t>
            </a:r>
            <a:r>
              <a:rPr lang="fr-FR" dirty="0"/>
              <a:t> the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starts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authentication</a:t>
            </a:r>
            <a:r>
              <a:rPr lang="fr-FR" dirty="0"/>
              <a:t> of the </a:t>
            </a:r>
            <a:r>
              <a:rPr lang="fr-FR" dirty="0" err="1"/>
              <a:t>administrator</a:t>
            </a:r>
            <a:r>
              <a:rPr lang="fr-FR" dirty="0"/>
              <a:t>,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actor</a:t>
            </a:r>
            <a:r>
              <a:rPr lang="fr-FR" dirty="0"/>
              <a:t> presses the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, the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first </a:t>
            </a:r>
            <a:r>
              <a:rPr lang="fr-FR" dirty="0" err="1"/>
              <a:t>added</a:t>
            </a:r>
            <a:r>
              <a:rPr lang="fr-FR" dirty="0"/>
              <a:t> to the </a:t>
            </a:r>
            <a:r>
              <a:rPr lang="fr-FR" dirty="0" err="1"/>
              <a:t>chatbot’s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data,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initiate</a:t>
            </a:r>
            <a:r>
              <a:rPr lang="fr-FR" dirty="0"/>
              <a:t> the training, </a:t>
            </a:r>
            <a:r>
              <a:rPr lang="fr-FR" dirty="0" err="1"/>
              <a:t>then</a:t>
            </a:r>
            <a:r>
              <a:rPr lang="fr-FR" dirty="0"/>
              <a:t> the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 in the </a:t>
            </a:r>
            <a:r>
              <a:rPr lang="fr-FR" dirty="0" err="1"/>
              <a:t>database</a:t>
            </a:r>
            <a:r>
              <a:rPr lang="fr-FR" dirty="0"/>
              <a:t>, </a:t>
            </a:r>
            <a:r>
              <a:rPr lang="fr-FR" dirty="0" err="1"/>
              <a:t>asuming</a:t>
            </a:r>
            <a:r>
              <a:rPr lang="fr-FR" dirty="0"/>
              <a:t> the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successfull</a:t>
            </a:r>
            <a:r>
              <a:rPr lang="fr-FR" dirty="0"/>
              <a:t> the </a:t>
            </a:r>
            <a:r>
              <a:rPr lang="fr-FR" dirty="0" err="1"/>
              <a:t>administrator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a </a:t>
            </a:r>
            <a:r>
              <a:rPr lang="fr-FR" dirty="0" err="1"/>
              <a:t>success</a:t>
            </a:r>
            <a:r>
              <a:rPr lang="fr-FR" dirty="0"/>
              <a:t> message,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19f42b725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19f42b725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chatbot</a:t>
            </a:r>
            <a:r>
              <a:rPr lang="fr-FR" dirty="0"/>
              <a:t> interaction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the use to converse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chatbot</a:t>
            </a:r>
            <a:r>
              <a:rPr lang="fr-FR" dirty="0"/>
              <a:t> and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starts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authentication</a:t>
            </a:r>
            <a:r>
              <a:rPr lang="fr-FR" dirty="0"/>
              <a:t> of the user,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user presses the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, the input message </a:t>
            </a:r>
            <a:r>
              <a:rPr lang="fr-FR" dirty="0" err="1"/>
              <a:t>is</a:t>
            </a:r>
            <a:r>
              <a:rPr lang="fr-FR" dirty="0"/>
              <a:t> sent to the </a:t>
            </a:r>
            <a:r>
              <a:rPr lang="fr-FR" dirty="0" err="1"/>
              <a:t>chatbot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the </a:t>
            </a:r>
            <a:r>
              <a:rPr lang="fr-FR" dirty="0" err="1"/>
              <a:t>chatbot</a:t>
            </a:r>
            <a:r>
              <a:rPr lang="fr-FR" dirty="0"/>
              <a:t> analyses the message and selects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 to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back to the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controller</a:t>
            </a:r>
            <a:r>
              <a:rPr lang="fr-FR" dirty="0"/>
              <a:t>,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displays the </a:t>
            </a:r>
            <a:r>
              <a:rPr lang="fr-FR" dirty="0" err="1"/>
              <a:t>response</a:t>
            </a:r>
            <a:r>
              <a:rPr lang="fr-FR" dirty="0"/>
              <a:t> first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sends</a:t>
            </a:r>
            <a:r>
              <a:rPr lang="fr-FR" dirty="0"/>
              <a:t> the message to the backend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in the user </a:t>
            </a:r>
            <a:r>
              <a:rPr lang="fr-FR" dirty="0" err="1"/>
              <a:t>history</a:t>
            </a:r>
            <a:r>
              <a:rPr lang="fr-FR" dirty="0"/>
              <a:t>, </a:t>
            </a:r>
            <a:r>
              <a:rPr lang="fr-FR" dirty="0" err="1"/>
              <a:t>afterwards</a:t>
            </a:r>
            <a:r>
              <a:rPr lang="fr-FR" dirty="0"/>
              <a:t> if the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task</a:t>
            </a:r>
            <a:r>
              <a:rPr lang="fr-FR" dirty="0"/>
              <a:t>, the </a:t>
            </a:r>
            <a:r>
              <a:rPr lang="fr-FR" dirty="0" err="1"/>
              <a:t>chatbot</a:t>
            </a:r>
            <a:r>
              <a:rPr lang="fr-FR" dirty="0"/>
              <a:t> starts a </a:t>
            </a:r>
            <a:r>
              <a:rPr lang="fr-FR" dirty="0" err="1"/>
              <a:t>sequence</a:t>
            </a:r>
            <a:r>
              <a:rPr lang="fr-FR" dirty="0"/>
              <a:t> of questions if the </a:t>
            </a:r>
            <a:r>
              <a:rPr lang="fr-FR" dirty="0" err="1"/>
              <a:t>task</a:t>
            </a:r>
            <a:r>
              <a:rPr lang="fr-FR" dirty="0"/>
              <a:t> has attribues for exemple </a:t>
            </a:r>
            <a:r>
              <a:rPr lang="fr-FR" dirty="0" err="1"/>
              <a:t>username</a:t>
            </a:r>
            <a:r>
              <a:rPr lang="fr-FR" dirty="0"/>
              <a:t>, or date or </a:t>
            </a:r>
            <a:r>
              <a:rPr lang="fr-FR" dirty="0" err="1"/>
              <a:t>something</a:t>
            </a:r>
            <a:r>
              <a:rPr lang="fr-FR" dirty="0"/>
              <a:t> like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chatbot</a:t>
            </a:r>
            <a:r>
              <a:rPr lang="fr-FR" dirty="0"/>
              <a:t> </a:t>
            </a:r>
            <a:r>
              <a:rPr lang="fr-FR" dirty="0" err="1"/>
              <a:t>executes</a:t>
            </a:r>
            <a:r>
              <a:rPr lang="fr-FR" dirty="0"/>
              <a:t> the </a:t>
            </a:r>
            <a:r>
              <a:rPr lang="fr-FR" dirty="0" err="1"/>
              <a:t>rule</a:t>
            </a:r>
            <a:r>
              <a:rPr lang="fr-FR" dirty="0"/>
              <a:t> and displays the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, matrix portfolio or a simple value, </a:t>
            </a:r>
            <a:r>
              <a:rPr lang="fr-FR" dirty="0" err="1"/>
              <a:t>however</a:t>
            </a:r>
            <a:r>
              <a:rPr lang="fr-FR" dirty="0"/>
              <a:t> if the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conversations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displays a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e19f42b72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e19f42b72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bd9f6f78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bd9f6f78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830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19f42b72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e19f42b725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: </a:t>
            </a:r>
            <a:r>
              <a:rPr lang="fr-FR" dirty="0" err="1"/>
              <a:t>our</a:t>
            </a:r>
            <a:r>
              <a:rPr lang="fr-FR" dirty="0"/>
              <a:t> class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16 </a:t>
            </a:r>
            <a:r>
              <a:rPr lang="fr-FR" dirty="0" err="1"/>
              <a:t>entities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 the user table </a:t>
            </a:r>
            <a:r>
              <a:rPr lang="fr-FR" dirty="0" err="1"/>
              <a:t>identified</a:t>
            </a:r>
            <a:r>
              <a:rPr lang="fr-FR" dirty="0"/>
              <a:t> by the id .the user can </a:t>
            </a:r>
            <a:r>
              <a:rPr lang="fr-FR" dirty="0" err="1"/>
              <a:t>be</a:t>
            </a:r>
            <a:r>
              <a:rPr lang="fr-FR" dirty="0"/>
              <a:t> an </a:t>
            </a:r>
            <a:r>
              <a:rPr lang="fr-FR" dirty="0" err="1"/>
              <a:t>administrator</a:t>
            </a:r>
            <a:r>
              <a:rPr lang="fr-FR" dirty="0"/>
              <a:t> or an </a:t>
            </a:r>
            <a:r>
              <a:rPr lang="fr-FR" dirty="0" err="1"/>
              <a:t>employee</a:t>
            </a:r>
            <a:r>
              <a:rPr lang="fr-FR" dirty="0"/>
              <a:t> and </a:t>
            </a:r>
            <a:r>
              <a:rPr lang="fr-FR" dirty="0" err="1"/>
              <a:t>each</a:t>
            </a:r>
            <a:r>
              <a:rPr lang="fr-FR" dirty="0"/>
              <a:t> user has multiple </a:t>
            </a:r>
            <a:r>
              <a:rPr lang="fr-FR" dirty="0" err="1"/>
              <a:t>messageHistory</a:t>
            </a:r>
            <a:r>
              <a:rPr lang="fr-FR" dirty="0"/>
              <a:t> </a:t>
            </a:r>
            <a:r>
              <a:rPr lang="fr-FR" dirty="0" err="1"/>
              <a:t>identified</a:t>
            </a:r>
            <a:r>
              <a:rPr lang="fr-FR" dirty="0"/>
              <a:t> by an id and </a:t>
            </a:r>
            <a:r>
              <a:rPr lang="fr-FR" dirty="0" err="1"/>
              <a:t>contains</a:t>
            </a:r>
            <a:r>
              <a:rPr lang="fr-FR" dirty="0"/>
              <a:t> the message, the </a:t>
            </a:r>
            <a:r>
              <a:rPr lang="fr-FR" dirty="0" err="1"/>
              <a:t>ruleTitle</a:t>
            </a:r>
            <a:r>
              <a:rPr lang="fr-FR" dirty="0"/>
              <a:t> and the </a:t>
            </a:r>
            <a:r>
              <a:rPr lang="fr-FR" dirty="0" err="1"/>
              <a:t>userId</a:t>
            </a:r>
            <a:r>
              <a:rPr lang="fr-FR" dirty="0"/>
              <a:t>,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user has a single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identified</a:t>
            </a:r>
            <a:r>
              <a:rPr lang="fr-FR" dirty="0"/>
              <a:t> by an id </a:t>
            </a:r>
            <a:r>
              <a:rPr lang="fr-FR" dirty="0" err="1"/>
              <a:t>containing</a:t>
            </a:r>
            <a:r>
              <a:rPr lang="fr-FR" dirty="0"/>
              <a:t> a </a:t>
            </a:r>
            <a:r>
              <a:rPr lang="fr-FR" dirty="0" err="1"/>
              <a:t>title</a:t>
            </a:r>
            <a:r>
              <a:rPr lang="fr-FR" dirty="0"/>
              <a:t> and a description,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has one permission</a:t>
            </a:r>
            <a:r>
              <a:rPr lang="fr-FR" baseline="0" dirty="0"/>
              <a:t> </a:t>
            </a:r>
            <a:r>
              <a:rPr lang="fr-FR" baseline="0" dirty="0" err="1"/>
              <a:t>determining</a:t>
            </a:r>
            <a:r>
              <a:rPr lang="fr-FR" baseline="0" dirty="0"/>
              <a:t> </a:t>
            </a:r>
            <a:r>
              <a:rPr lang="fr-FR" baseline="0" dirty="0" err="1"/>
              <a:t>what</a:t>
            </a:r>
            <a:r>
              <a:rPr lang="fr-FR" baseline="0" dirty="0"/>
              <a:t> the user </a:t>
            </a:r>
            <a:r>
              <a:rPr lang="fr-FR" baseline="0" dirty="0" err="1"/>
              <a:t>can</a:t>
            </a:r>
            <a:r>
              <a:rPr lang="fr-FR" baseline="0" dirty="0"/>
              <a:t> do in </a:t>
            </a:r>
            <a:r>
              <a:rPr lang="fr-FR" baseline="0" dirty="0" err="1"/>
              <a:t>our</a:t>
            </a:r>
            <a:r>
              <a:rPr lang="fr-FR" baseline="0" dirty="0"/>
              <a:t> system 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,,, 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19f42b72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19f42b72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realization</a:t>
            </a:r>
            <a:r>
              <a:rPr lang="fr-FR" dirty="0"/>
              <a:t>, 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e19f42b72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e19f42b725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for the </a:t>
            </a:r>
            <a:r>
              <a:rPr lang="fr-FR" dirty="0" err="1"/>
              <a:t>devopment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for the frontend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a platform and framework for building single-page client applications using HTML and TypeScript, we used python for the creation of the chatbot using natural language toolkit and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tensorFlow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 as libraries, we used windows communication foundation for the backend services 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e19f42b72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e19f42b72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</a:t>
            </a:r>
            <a:r>
              <a:rPr lang="fr-FR" dirty="0" err="1"/>
              <a:t>alongside</a:t>
            </a:r>
            <a:r>
              <a:rPr lang="fr-FR" dirty="0"/>
              <a:t> Microsoft SQL server as </a:t>
            </a:r>
            <a:r>
              <a:rPr lang="fr-FR" dirty="0" err="1"/>
              <a:t>database</a:t>
            </a:r>
            <a:r>
              <a:rPr lang="fr-FR" dirty="0"/>
              <a:t>, </a:t>
            </a:r>
            <a:r>
              <a:rPr lang="fr-FR" dirty="0" err="1"/>
              <a:t>cordodva</a:t>
            </a:r>
            <a:r>
              <a:rPr lang="fr-FR" dirty="0"/>
              <a:t> for the </a:t>
            </a:r>
            <a:r>
              <a:rPr lang="fr-FR" dirty="0" err="1"/>
              <a:t>creation</a:t>
            </a:r>
            <a:r>
              <a:rPr lang="fr-FR" dirty="0"/>
              <a:t> of the mobile version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cordova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mobile applications </a:t>
            </a:r>
            <a:r>
              <a:rPr lang="fr-FR" dirty="0" err="1"/>
              <a:t>using</a:t>
            </a:r>
            <a:r>
              <a:rPr lang="fr-FR" dirty="0"/>
              <a:t> HTML, CSS &amp; Javascript, and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chose </a:t>
            </a:r>
            <a:r>
              <a:rPr lang="fr-FR" dirty="0" err="1"/>
              <a:t>postman</a:t>
            </a:r>
            <a:r>
              <a:rPr lang="fr-FR" dirty="0"/>
              <a:t> for the </a:t>
            </a:r>
            <a:r>
              <a:rPr lang="fr-FR" dirty="0" err="1"/>
              <a:t>integrations</a:t>
            </a:r>
            <a:r>
              <a:rPr lang="fr-FR" dirty="0"/>
              <a:t> tests.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d9f6f7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d9f6f7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23b0ee3b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23b0ee3b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Comment on </a:t>
            </a:r>
            <a:r>
              <a:rPr lang="fr-FR" dirty="0" err="1"/>
              <a:t>video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9073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23b0ee3b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23b0ee3b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Comment on </a:t>
            </a:r>
            <a:r>
              <a:rPr lang="fr-FR" dirty="0" err="1"/>
              <a:t>video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7018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23b0ee3b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23b0ee3b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Comment on </a:t>
            </a:r>
            <a:r>
              <a:rPr lang="fr-FR" dirty="0" err="1"/>
              <a:t>video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3369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23b0ee3b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23b0ee3b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Comment on </a:t>
            </a:r>
            <a:r>
              <a:rPr lang="fr-FR" dirty="0" err="1"/>
              <a:t>video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24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23b0ee3b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23b0ee3b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Yassine: </a:t>
            </a:r>
            <a:r>
              <a:rPr lang="fr-FR" dirty="0" err="1"/>
              <a:t>these</a:t>
            </a:r>
            <a:r>
              <a:rPr lang="fr-FR" dirty="0"/>
              <a:t> are </a:t>
            </a:r>
            <a:r>
              <a:rPr lang="fr-FR" dirty="0" err="1"/>
              <a:t>our</a:t>
            </a:r>
            <a:r>
              <a:rPr lang="fr-FR" dirty="0"/>
              <a:t> main </a:t>
            </a:r>
            <a:r>
              <a:rPr lang="fr-FR" dirty="0" err="1"/>
              <a:t>graphical</a:t>
            </a:r>
            <a:r>
              <a:rPr lang="fr-FR" dirty="0"/>
              <a:t> interfaces,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20ddb699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20ddb699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Yassine : </a:t>
            </a:r>
            <a:r>
              <a:rPr lang="fr-FR" dirty="0" err="1"/>
              <a:t>starting</a:t>
            </a:r>
            <a:r>
              <a:rPr lang="fr-FR" dirty="0"/>
              <a:t> by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indroduction</a:t>
            </a:r>
            <a:r>
              <a:rPr lang="fr-FR" dirty="0"/>
              <a:t> about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robin,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facilitates</a:t>
            </a:r>
            <a:r>
              <a:rPr lang="fr-FR" dirty="0"/>
              <a:t> the use of </a:t>
            </a:r>
            <a:r>
              <a:rPr lang="fr-FR" dirty="0" err="1"/>
              <a:t>exisiting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softwares </a:t>
            </a:r>
            <a:r>
              <a:rPr lang="fr-FR" dirty="0" err="1"/>
              <a:t>developed</a:t>
            </a:r>
            <a:r>
              <a:rPr lang="fr-FR" dirty="0"/>
              <a:t> by </a:t>
            </a:r>
            <a:r>
              <a:rPr lang="fr-FR" dirty="0" err="1"/>
              <a:t>prosoft</a:t>
            </a:r>
            <a:r>
              <a:rPr lang="fr-FR" dirty="0"/>
              <a:t> international,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6026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d9f6f7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d9f6f7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3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823b0ee3b6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823b0ee3b6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: as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said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postman</a:t>
            </a:r>
            <a:r>
              <a:rPr lang="fr-FR" dirty="0"/>
              <a:t> for the </a:t>
            </a:r>
            <a:r>
              <a:rPr lang="fr-FR" dirty="0" err="1"/>
              <a:t>integration</a:t>
            </a:r>
            <a:r>
              <a:rPr lang="fr-FR" dirty="0"/>
              <a:t> tests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single </a:t>
            </a:r>
            <a:r>
              <a:rPr lang="fr-FR" dirty="0" err="1"/>
              <a:t>methode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system, </a:t>
            </a:r>
            <a:r>
              <a:rPr lang="fr-FR" dirty="0" err="1"/>
              <a:t>starting</a:t>
            </a:r>
            <a:r>
              <a:rPr lang="fr-FR" baseline="0" dirty="0"/>
              <a:t> by the tests of the </a:t>
            </a:r>
            <a:r>
              <a:rPr lang="fr-FR" baseline="0" dirty="0" err="1"/>
              <a:t>backend</a:t>
            </a:r>
            <a:r>
              <a:rPr lang="fr-FR" baseline="0" dirty="0"/>
              <a:t>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see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the system </a:t>
            </a:r>
            <a:r>
              <a:rPr lang="fr-FR" baseline="0" dirty="0" err="1"/>
              <a:t>function</a:t>
            </a:r>
            <a:r>
              <a:rPr lang="fr-FR" baseline="0" dirty="0"/>
              <a:t> </a:t>
            </a:r>
            <a:r>
              <a:rPr lang="fr-FR" baseline="0" dirty="0" err="1"/>
              <a:t>perfectly</a:t>
            </a:r>
            <a:r>
              <a:rPr lang="fr-FR" baseline="0" dirty="0"/>
              <a:t> and if </a:t>
            </a:r>
            <a:r>
              <a:rPr lang="fr-FR" baseline="0" dirty="0" err="1"/>
              <a:t>we</a:t>
            </a:r>
            <a:r>
              <a:rPr lang="fr-FR" baseline="0" dirty="0"/>
              <a:t> have a look to the time </a:t>
            </a:r>
            <a:r>
              <a:rPr lang="fr-FR" baseline="0" dirty="0" err="1"/>
              <a:t>needed</a:t>
            </a:r>
            <a:r>
              <a:rPr lang="fr-FR" baseline="0" dirty="0"/>
              <a:t> to </a:t>
            </a:r>
            <a:r>
              <a:rPr lang="fr-FR" baseline="0" dirty="0" err="1"/>
              <a:t>execute</a:t>
            </a:r>
            <a:r>
              <a:rPr lang="fr-FR" baseline="0" dirty="0"/>
              <a:t> the </a:t>
            </a:r>
            <a:r>
              <a:rPr lang="fr-FR" baseline="0" dirty="0" err="1"/>
              <a:t>queery</a:t>
            </a:r>
            <a:r>
              <a:rPr lang="fr-FR" baseline="0" dirty="0"/>
              <a:t> 248 ms for a post </a:t>
            </a:r>
            <a:r>
              <a:rPr lang="fr-FR" baseline="0" dirty="0" err="1"/>
              <a:t>request</a:t>
            </a:r>
            <a:r>
              <a:rPr lang="fr-FR" baseline="0" dirty="0"/>
              <a:t> and </a:t>
            </a:r>
            <a:r>
              <a:rPr lang="fr-FR" baseline="0" dirty="0" err="1"/>
              <a:t>only</a:t>
            </a:r>
            <a:r>
              <a:rPr lang="fr-FR" baseline="0" dirty="0"/>
              <a:t> 16 ms for a </a:t>
            </a:r>
            <a:r>
              <a:rPr lang="fr-FR" baseline="0" dirty="0" err="1"/>
              <a:t>get</a:t>
            </a:r>
            <a:r>
              <a:rPr lang="fr-FR" baseline="0" dirty="0"/>
              <a:t> </a:t>
            </a:r>
            <a:r>
              <a:rPr lang="fr-FR" baseline="0" dirty="0" err="1"/>
              <a:t>request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ensure</a:t>
            </a:r>
            <a:r>
              <a:rPr lang="fr-FR" baseline="0" dirty="0"/>
              <a:t> us the performance of </a:t>
            </a:r>
            <a:r>
              <a:rPr lang="fr-FR" baseline="0" dirty="0" err="1"/>
              <a:t>our</a:t>
            </a:r>
            <a:r>
              <a:rPr lang="fr-FR" baseline="0" dirty="0"/>
              <a:t> system due to the use of one of the </a:t>
            </a:r>
            <a:r>
              <a:rPr lang="fr-FR" baseline="0" dirty="0" err="1"/>
              <a:t>fastest</a:t>
            </a:r>
            <a:r>
              <a:rPr lang="fr-FR" baseline="0" dirty="0"/>
              <a:t> </a:t>
            </a:r>
            <a:r>
              <a:rPr lang="fr-FR" baseline="0" dirty="0" err="1"/>
              <a:t>functions</a:t>
            </a:r>
            <a:r>
              <a:rPr lang="fr-FR" baseline="0" dirty="0"/>
              <a:t> langages </a:t>
            </a:r>
            <a:r>
              <a:rPr lang="fr-FR" baseline="0" dirty="0" err="1"/>
              <a:t>which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c# and for the python </a:t>
            </a:r>
            <a:r>
              <a:rPr lang="fr-FR" baseline="0" dirty="0" err="1"/>
              <a:t>also</a:t>
            </a:r>
            <a:r>
              <a:rPr lang="fr-FR" baseline="0" dirty="0"/>
              <a:t> a </a:t>
            </a:r>
            <a:r>
              <a:rPr lang="fr-FR" baseline="0" dirty="0" err="1"/>
              <a:t>half</a:t>
            </a:r>
            <a:r>
              <a:rPr lang="fr-FR" baseline="0" dirty="0"/>
              <a:t> second to encode a web </a:t>
            </a:r>
            <a:r>
              <a:rPr lang="fr-FR" baseline="0" dirty="0" err="1"/>
              <a:t>token</a:t>
            </a:r>
            <a:r>
              <a:rPr lang="fr-FR" baseline="0" dirty="0"/>
              <a:t> </a:t>
            </a:r>
            <a:r>
              <a:rPr lang="fr-FR" baseline="0" dirty="0" err="1"/>
              <a:t>still</a:t>
            </a:r>
            <a:r>
              <a:rPr lang="fr-FR" baseline="0" dirty="0"/>
              <a:t> </a:t>
            </a:r>
            <a:r>
              <a:rPr lang="fr-FR" baseline="0" dirty="0" err="1"/>
              <a:t>very</a:t>
            </a:r>
            <a:r>
              <a:rPr lang="fr-FR" baseline="0" dirty="0"/>
              <a:t> good performance </a:t>
            </a:r>
            <a:r>
              <a:rPr lang="fr-FR" baseline="0" dirty="0" err="1"/>
              <a:t>sign</a:t>
            </a:r>
            <a:r>
              <a:rPr lang="fr-FR" baseline="0" dirty="0"/>
              <a:t>  .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e19f42b72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e19f42b725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: and last but not least </a:t>
            </a:r>
            <a:r>
              <a:rPr lang="fr-FR" dirty="0" err="1"/>
              <a:t>we</a:t>
            </a:r>
            <a:r>
              <a:rPr lang="fr-FR" dirty="0"/>
              <a:t> move to </a:t>
            </a:r>
            <a:r>
              <a:rPr lang="fr-FR" dirty="0" err="1"/>
              <a:t>our</a:t>
            </a:r>
            <a:r>
              <a:rPr lang="fr-FR" dirty="0"/>
              <a:t> last </a:t>
            </a:r>
            <a:r>
              <a:rPr lang="fr-FR" dirty="0" err="1"/>
              <a:t>chapter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conclude</a:t>
            </a:r>
            <a:r>
              <a:rPr lang="fr-FR" dirty="0"/>
              <a:t> </a:t>
            </a:r>
            <a:r>
              <a:rPr lang="fr-FR" dirty="0" err="1"/>
              <a:t>everything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23b0ee3b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23b0ee3b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</a:t>
            </a:r>
            <a:r>
              <a:rPr lang="fr-FR" baseline="0" dirty="0"/>
              <a:t> first of all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project’s</a:t>
            </a:r>
            <a:r>
              <a:rPr lang="fr-FR" baseline="0" dirty="0"/>
              <a:t> main </a:t>
            </a:r>
            <a:r>
              <a:rPr lang="fr-FR" baseline="0" dirty="0" err="1"/>
              <a:t>purpose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to </a:t>
            </a:r>
            <a:r>
              <a:rPr lang="fr-FR" baseline="0" dirty="0" err="1"/>
              <a:t>facilitate</a:t>
            </a:r>
            <a:r>
              <a:rPr lang="fr-FR" baseline="0" dirty="0"/>
              <a:t> the use of the </a:t>
            </a:r>
            <a:r>
              <a:rPr lang="fr-FR" baseline="0" dirty="0" err="1"/>
              <a:t>existing</a:t>
            </a:r>
            <a:r>
              <a:rPr lang="fr-FR" baseline="0" dirty="0"/>
              <a:t> applications </a:t>
            </a:r>
            <a:r>
              <a:rPr lang="fr-FR" baseline="0" dirty="0" err="1"/>
              <a:t>developed</a:t>
            </a:r>
            <a:r>
              <a:rPr lang="fr-FR" baseline="0" dirty="0"/>
              <a:t> by </a:t>
            </a:r>
            <a:r>
              <a:rPr lang="fr-FR" baseline="0" dirty="0" err="1"/>
              <a:t>prosoft</a:t>
            </a:r>
            <a:r>
              <a:rPr lang="fr-FR" baseline="0" dirty="0"/>
              <a:t> </a:t>
            </a:r>
            <a:r>
              <a:rPr lang="fr-FR" baseline="0" dirty="0" err="1"/>
              <a:t>replacing</a:t>
            </a:r>
            <a:r>
              <a:rPr lang="fr-FR" baseline="0" dirty="0"/>
              <a:t> the </a:t>
            </a:r>
            <a:r>
              <a:rPr lang="fr-FR" baseline="0" dirty="0" err="1"/>
              <a:t>old</a:t>
            </a:r>
            <a:r>
              <a:rPr lang="fr-FR" baseline="0" dirty="0"/>
              <a:t> </a:t>
            </a:r>
            <a:r>
              <a:rPr lang="fr-FR" baseline="0" dirty="0" err="1"/>
              <a:t>difficult</a:t>
            </a:r>
            <a:r>
              <a:rPr lang="fr-FR" baseline="0" dirty="0"/>
              <a:t> </a:t>
            </a:r>
            <a:r>
              <a:rPr lang="fr-FR" baseline="0" dirty="0" err="1"/>
              <a:t>methods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an </a:t>
            </a:r>
            <a:r>
              <a:rPr lang="fr-FR" baseline="0" dirty="0" err="1"/>
              <a:t>easy</a:t>
            </a:r>
            <a:r>
              <a:rPr lang="fr-FR" baseline="0" dirty="0"/>
              <a:t> to use </a:t>
            </a:r>
            <a:r>
              <a:rPr lang="fr-FR" baseline="0" dirty="0" err="1"/>
              <a:t>chatbot</a:t>
            </a:r>
            <a:r>
              <a:rPr lang="fr-F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/>
              <a:t>And due to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project</a:t>
            </a:r>
            <a:r>
              <a:rPr lang="fr-FR" baseline="0" dirty="0"/>
              <a:t> </a:t>
            </a:r>
            <a:r>
              <a:rPr lang="fr-FR" baseline="0" dirty="0" err="1"/>
              <a:t>allow</a:t>
            </a:r>
            <a:r>
              <a:rPr lang="fr-FR" baseline="0" dirty="0"/>
              <a:t> us to explore a </a:t>
            </a:r>
            <a:r>
              <a:rPr lang="fr-FR" baseline="0" dirty="0" err="1"/>
              <a:t>very</a:t>
            </a:r>
            <a:r>
              <a:rPr lang="fr-FR" baseline="0" dirty="0"/>
              <a:t> </a:t>
            </a:r>
            <a:r>
              <a:rPr lang="fr-FR" baseline="0" dirty="0" err="1"/>
              <a:t>intresting</a:t>
            </a:r>
            <a:r>
              <a:rPr lang="fr-FR" baseline="0" dirty="0"/>
              <a:t>  new </a:t>
            </a:r>
            <a:r>
              <a:rPr lang="fr-FR" baseline="0" dirty="0" err="1"/>
              <a:t>skill</a:t>
            </a:r>
            <a:r>
              <a:rPr lang="fr-FR" baseline="0" dirty="0"/>
              <a:t> the </a:t>
            </a:r>
            <a:r>
              <a:rPr lang="fr-FR" baseline="0" dirty="0" err="1"/>
              <a:t>artificial</a:t>
            </a:r>
            <a:r>
              <a:rPr lang="fr-FR" baseline="0" dirty="0"/>
              <a:t> intelligence and </a:t>
            </a:r>
            <a:r>
              <a:rPr lang="fr-FR" baseline="0" dirty="0" err="1"/>
              <a:t>familiate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</a:t>
            </a:r>
            <a:r>
              <a:rPr lang="fr-FR" baseline="0" dirty="0" err="1"/>
              <a:t>its</a:t>
            </a:r>
            <a:r>
              <a:rPr lang="fr-FR" baseline="0" dirty="0"/>
              <a:t> usage.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/>
              <a:t>And </a:t>
            </a:r>
            <a:r>
              <a:rPr lang="fr-FR" baseline="0" dirty="0" err="1"/>
              <a:t>finaly</a:t>
            </a:r>
            <a:r>
              <a:rPr lang="fr-FR" baseline="0" dirty="0"/>
              <a:t>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allowed</a:t>
            </a:r>
            <a:r>
              <a:rPr lang="fr-FR" baseline="0" dirty="0"/>
              <a:t> to practice </a:t>
            </a:r>
            <a:r>
              <a:rPr lang="fr-FR" baseline="0" dirty="0" err="1"/>
              <a:t>everything</a:t>
            </a:r>
            <a:r>
              <a:rPr lang="fr-FR" baseline="0" dirty="0"/>
              <a:t>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learned</a:t>
            </a:r>
            <a:r>
              <a:rPr lang="fr-FR" baseline="0" dirty="0"/>
              <a:t> for the </a:t>
            </a:r>
            <a:r>
              <a:rPr lang="fr-FR" baseline="0" dirty="0" err="1"/>
              <a:t>past</a:t>
            </a:r>
            <a:r>
              <a:rPr lang="fr-FR" baseline="0" dirty="0"/>
              <a:t> </a:t>
            </a:r>
            <a:r>
              <a:rPr lang="fr-FR" baseline="0" dirty="0" err="1"/>
              <a:t>three</a:t>
            </a:r>
            <a:r>
              <a:rPr lang="fr-FR" baseline="0" dirty="0"/>
              <a:t> </a:t>
            </a:r>
            <a:r>
              <a:rPr lang="fr-FR" baseline="0" dirty="0" err="1"/>
              <a:t>years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thank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for </a:t>
            </a:r>
            <a:r>
              <a:rPr lang="fr-FR" baseline="0" dirty="0" err="1"/>
              <a:t>it</a:t>
            </a:r>
            <a:r>
              <a:rPr lang="fr-FR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bd9f6f78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bd9f6f78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/>
              <a:t>and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thank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also</a:t>
            </a:r>
            <a:r>
              <a:rPr lang="fr-FR" baseline="0" dirty="0"/>
              <a:t> for </a:t>
            </a:r>
            <a:r>
              <a:rPr lang="fr-FR" baseline="0" dirty="0" err="1"/>
              <a:t>your</a:t>
            </a:r>
            <a:r>
              <a:rPr lang="fr-FR" baseline="0"/>
              <a:t> attention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bd9f6f78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bd9f6f78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 :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move onto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20ddb699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820ddb699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 : </a:t>
            </a:r>
            <a:r>
              <a:rPr lang="fr-FR" dirty="0" err="1"/>
              <a:t>speaking</a:t>
            </a:r>
            <a:r>
              <a:rPr lang="fr-FR" dirty="0"/>
              <a:t> of </a:t>
            </a:r>
            <a:r>
              <a:rPr lang="fr-FR" dirty="0" err="1"/>
              <a:t>prosoft</a:t>
            </a:r>
            <a:r>
              <a:rPr lang="fr-FR" dirty="0"/>
              <a:t> international,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founded</a:t>
            </a:r>
            <a:r>
              <a:rPr lang="fr-FR" dirty="0"/>
              <a:t> in 2007, </a:t>
            </a:r>
            <a:r>
              <a:rPr lang="fr-FR" dirty="0" err="1"/>
              <a:t>its</a:t>
            </a:r>
            <a:r>
              <a:rPr lang="fr-FR" dirty="0"/>
              <a:t> main </a:t>
            </a:r>
            <a:r>
              <a:rPr lang="fr-FR" dirty="0" err="1"/>
              <a:t>activity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en" dirty="0"/>
              <a:t>specific software in the field of finance, it also provides </a:t>
            </a:r>
            <a:r>
              <a:rPr lang="en-US" sz="1800" b="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b</a:t>
            </a:r>
            <a:r>
              <a:rPr lang="en-US" sz="1800" b="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usiness advice alongside Integration and Maintenance,</a:t>
            </a:r>
            <a:endParaRPr lang="en"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20ddb699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20ddb699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dirty="0" err="1"/>
              <a:t>Iheb</a:t>
            </a:r>
            <a:r>
              <a:rPr lang="fr-FR" dirty="0"/>
              <a:t>: </a:t>
            </a:r>
            <a:r>
              <a:rPr lang="en-US" sz="18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a</a:t>
            </a:r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ccording to an online survey created by DRIFT, </a:t>
            </a:r>
            <a:r>
              <a:rPr lang="en-US" b="0" i="0" dirty="0">
                <a:solidFill>
                  <a:srgbClr val="111111"/>
                </a:solidFill>
                <a:effectLst/>
                <a:latin typeface="proxima-nova"/>
              </a:rPr>
              <a:t>The most common frustrations reported by internet users included: websites</a:t>
            </a:r>
            <a:r>
              <a:rPr lang="en-US" b="0" i="0" baseline="0" dirty="0">
                <a:solidFill>
                  <a:srgbClr val="111111"/>
                </a:solidFill>
                <a:effectLst/>
                <a:latin typeface="proxima-nova"/>
              </a:rPr>
              <a:t> are hard to navigate , the customer not being able to get answers to their questions neither basics details about the </a:t>
            </a:r>
            <a:r>
              <a:rPr lang="en-US" b="0" i="0" baseline="0" dirty="0" err="1">
                <a:solidFill>
                  <a:srgbClr val="111111"/>
                </a:solidFill>
                <a:effectLst/>
                <a:latin typeface="proxima-nova"/>
              </a:rPr>
              <a:t>buisness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19f42b72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19f42b72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: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due to the </a:t>
            </a:r>
            <a:r>
              <a:rPr lang="fr-FR" dirty="0" err="1"/>
              <a:t>complexity</a:t>
            </a:r>
            <a:r>
              <a:rPr lang="fr-FR" dirty="0"/>
              <a:t> of </a:t>
            </a:r>
            <a:r>
              <a:rPr lang="fr-FR" dirty="0" err="1"/>
              <a:t>websites</a:t>
            </a:r>
            <a:r>
              <a:rPr lang="fr-FR" dirty="0"/>
              <a:t>, the </a:t>
            </a:r>
            <a:r>
              <a:rPr lang="fr-FR" dirty="0" err="1"/>
              <a:t>lack</a:t>
            </a:r>
            <a:r>
              <a:rPr lang="fr-FR" dirty="0"/>
              <a:t> of information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to the user, the </a:t>
            </a:r>
            <a:r>
              <a:rPr lang="fr-FR" dirty="0" err="1"/>
              <a:t>increase</a:t>
            </a:r>
            <a:r>
              <a:rPr lang="fr-FR" dirty="0"/>
              <a:t> in </a:t>
            </a:r>
            <a:r>
              <a:rPr lang="fr-FR" dirty="0" err="1"/>
              <a:t>customer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time and the </a:t>
            </a:r>
            <a:r>
              <a:rPr lang="fr-FR" dirty="0" err="1"/>
              <a:t>websites</a:t>
            </a:r>
            <a:r>
              <a:rPr lang="fr-FR" dirty="0"/>
              <a:t> down time for maintenance,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20ddb699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820ddb699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Iheb</a:t>
            </a:r>
            <a:r>
              <a:rPr lang="fr-FR" dirty="0"/>
              <a:t>: and as </a:t>
            </a:r>
            <a:r>
              <a:rPr lang="fr-FR" dirty="0" err="1"/>
              <a:t>philip</a:t>
            </a:r>
            <a:r>
              <a:rPr lang="fr-FR" dirty="0"/>
              <a:t> </a:t>
            </a:r>
            <a:r>
              <a:rPr lang="fr-FR" dirty="0" err="1"/>
              <a:t>rotler</a:t>
            </a:r>
            <a:r>
              <a:rPr lang="fr-FR" dirty="0"/>
              <a:t> </a:t>
            </a:r>
            <a:r>
              <a:rPr lang="fr-FR" dirty="0" err="1"/>
              <a:t>said</a:t>
            </a:r>
            <a:r>
              <a:rPr lang="fr-FR" dirty="0"/>
              <a:t> : «</a:t>
            </a:r>
            <a:r>
              <a:rPr lang="en" dirty="0"/>
              <a:t>IF YOU ARE NOT TAKING CARE OF YOUR CUSTOMERS, YOU COMPETITOR WILL</a:t>
            </a:r>
            <a:r>
              <a:rPr lang="fr-FR" dirty="0"/>
              <a:t>»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23052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80325" y="3512900"/>
            <a:ext cx="57504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32045" y="4207521"/>
            <a:ext cx="32898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00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713225" y="3609600"/>
            <a:ext cx="7717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 hasCustomPrompt="1"/>
          </p:nvPr>
        </p:nvSpPr>
        <p:spPr>
          <a:xfrm>
            <a:off x="3158275" y="1828100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3809250" y="1880375"/>
            <a:ext cx="195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3129505" y="2393978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3" hasCustomPrompt="1"/>
          </p:nvPr>
        </p:nvSpPr>
        <p:spPr>
          <a:xfrm>
            <a:off x="5801498" y="3375297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6452425" y="3427575"/>
            <a:ext cx="195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5"/>
          </p:nvPr>
        </p:nvSpPr>
        <p:spPr>
          <a:xfrm>
            <a:off x="5773143" y="3941178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6" hasCustomPrompt="1"/>
          </p:nvPr>
        </p:nvSpPr>
        <p:spPr>
          <a:xfrm>
            <a:off x="3169752" y="3375322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7"/>
          </p:nvPr>
        </p:nvSpPr>
        <p:spPr>
          <a:xfrm>
            <a:off x="3820675" y="3427600"/>
            <a:ext cx="195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3129491" y="3941203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9" hasCustomPrompt="1"/>
          </p:nvPr>
        </p:nvSpPr>
        <p:spPr>
          <a:xfrm>
            <a:off x="5801498" y="1828090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3"/>
          </p:nvPr>
        </p:nvSpPr>
        <p:spPr>
          <a:xfrm>
            <a:off x="6452425" y="1880350"/>
            <a:ext cx="195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4"/>
          </p:nvPr>
        </p:nvSpPr>
        <p:spPr>
          <a:xfrm>
            <a:off x="5773143" y="2393970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ctrTitle" idx="15"/>
          </p:nvPr>
        </p:nvSpPr>
        <p:spPr>
          <a:xfrm>
            <a:off x="3133618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7709550" y="340325"/>
            <a:ext cx="564000" cy="564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7624242" y="535625"/>
            <a:ext cx="173100" cy="1734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0" y="1619725"/>
            <a:ext cx="1807500" cy="352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4572000" y="1619725"/>
            <a:ext cx="1807500" cy="352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hasCustomPrompt="1"/>
          </p:nvPr>
        </p:nvSpPr>
        <p:spPr>
          <a:xfrm>
            <a:off x="828348" y="2016285"/>
            <a:ext cx="105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600"/>
              <a:buFont typeface="Oswald"/>
              <a:buNone/>
              <a:defRPr sz="36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1909170" y="1909620"/>
            <a:ext cx="19569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2"/>
          </p:nvPr>
        </p:nvSpPr>
        <p:spPr>
          <a:xfrm>
            <a:off x="1909175" y="2159385"/>
            <a:ext cx="23694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 idx="3"/>
          </p:nvPr>
        </p:nvSpPr>
        <p:spPr>
          <a:xfrm>
            <a:off x="828343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4" hasCustomPrompt="1"/>
          </p:nvPr>
        </p:nvSpPr>
        <p:spPr>
          <a:xfrm>
            <a:off x="828348" y="3011610"/>
            <a:ext cx="105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600"/>
              <a:buFont typeface="Oswald"/>
              <a:buNone/>
              <a:defRPr sz="36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5"/>
          </p:nvPr>
        </p:nvSpPr>
        <p:spPr>
          <a:xfrm>
            <a:off x="1909170" y="2904945"/>
            <a:ext cx="19569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6"/>
          </p:nvPr>
        </p:nvSpPr>
        <p:spPr>
          <a:xfrm>
            <a:off x="1909175" y="3154710"/>
            <a:ext cx="23694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7" hasCustomPrompt="1"/>
          </p:nvPr>
        </p:nvSpPr>
        <p:spPr>
          <a:xfrm>
            <a:off x="828348" y="4006935"/>
            <a:ext cx="105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600"/>
              <a:buFont typeface="Oswald"/>
              <a:buNone/>
              <a:defRPr sz="36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8"/>
          </p:nvPr>
        </p:nvSpPr>
        <p:spPr>
          <a:xfrm>
            <a:off x="1909170" y="3900270"/>
            <a:ext cx="19569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9"/>
          </p:nvPr>
        </p:nvSpPr>
        <p:spPr>
          <a:xfrm>
            <a:off x="1909175" y="4150035"/>
            <a:ext cx="23694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3" hasCustomPrompt="1"/>
          </p:nvPr>
        </p:nvSpPr>
        <p:spPr>
          <a:xfrm>
            <a:off x="5404723" y="4006935"/>
            <a:ext cx="105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600"/>
              <a:buFont typeface="Oswald"/>
              <a:buNone/>
              <a:defRPr sz="36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4"/>
          </p:nvPr>
        </p:nvSpPr>
        <p:spPr>
          <a:xfrm>
            <a:off x="6485545" y="3900270"/>
            <a:ext cx="19569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5"/>
          </p:nvPr>
        </p:nvSpPr>
        <p:spPr>
          <a:xfrm>
            <a:off x="6485550" y="4150035"/>
            <a:ext cx="23694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6" hasCustomPrompt="1"/>
          </p:nvPr>
        </p:nvSpPr>
        <p:spPr>
          <a:xfrm>
            <a:off x="5404725" y="2999275"/>
            <a:ext cx="105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600"/>
              <a:buFont typeface="Oswald"/>
              <a:buNone/>
              <a:defRPr sz="36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7"/>
          </p:nvPr>
        </p:nvSpPr>
        <p:spPr>
          <a:xfrm>
            <a:off x="6485548" y="2892625"/>
            <a:ext cx="19569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8"/>
          </p:nvPr>
        </p:nvSpPr>
        <p:spPr>
          <a:xfrm>
            <a:off x="6485552" y="3142375"/>
            <a:ext cx="23694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9" hasCustomPrompt="1"/>
          </p:nvPr>
        </p:nvSpPr>
        <p:spPr>
          <a:xfrm>
            <a:off x="5404725" y="2016275"/>
            <a:ext cx="105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600"/>
              <a:buFont typeface="Oswald"/>
              <a:buNone/>
              <a:defRPr sz="36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20"/>
          </p:nvPr>
        </p:nvSpPr>
        <p:spPr>
          <a:xfrm>
            <a:off x="6485548" y="1909625"/>
            <a:ext cx="19569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1"/>
          </p:nvPr>
        </p:nvSpPr>
        <p:spPr>
          <a:xfrm>
            <a:off x="6485552" y="2159375"/>
            <a:ext cx="23694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7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837632" y="2718900"/>
            <a:ext cx="7146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1423800" y="2651175"/>
            <a:ext cx="19569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2"/>
          </p:nvPr>
        </p:nvSpPr>
        <p:spPr>
          <a:xfrm>
            <a:off x="1423799" y="2936178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3" hasCustomPrompt="1"/>
          </p:nvPr>
        </p:nvSpPr>
        <p:spPr>
          <a:xfrm>
            <a:off x="4627865" y="3808900"/>
            <a:ext cx="6270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4"/>
          </p:nvPr>
        </p:nvSpPr>
        <p:spPr>
          <a:xfrm>
            <a:off x="5171775" y="3741200"/>
            <a:ext cx="19569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5"/>
          </p:nvPr>
        </p:nvSpPr>
        <p:spPr>
          <a:xfrm>
            <a:off x="5172233" y="4026203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6" hasCustomPrompt="1"/>
          </p:nvPr>
        </p:nvSpPr>
        <p:spPr>
          <a:xfrm>
            <a:off x="881432" y="3808900"/>
            <a:ext cx="6270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7"/>
          </p:nvPr>
        </p:nvSpPr>
        <p:spPr>
          <a:xfrm>
            <a:off x="1423800" y="3741200"/>
            <a:ext cx="19569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8"/>
          </p:nvPr>
        </p:nvSpPr>
        <p:spPr>
          <a:xfrm>
            <a:off x="1423799" y="4026203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9" hasCustomPrompt="1"/>
          </p:nvPr>
        </p:nvSpPr>
        <p:spPr>
          <a:xfrm>
            <a:off x="4627865" y="2718896"/>
            <a:ext cx="6270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3"/>
          </p:nvPr>
        </p:nvSpPr>
        <p:spPr>
          <a:xfrm>
            <a:off x="5171775" y="2651175"/>
            <a:ext cx="19569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14"/>
          </p:nvPr>
        </p:nvSpPr>
        <p:spPr>
          <a:xfrm>
            <a:off x="5172233" y="2936195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ctrTitle" idx="15"/>
          </p:nvPr>
        </p:nvSpPr>
        <p:spPr>
          <a:xfrm>
            <a:off x="828343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16" hasCustomPrompt="1"/>
          </p:nvPr>
        </p:nvSpPr>
        <p:spPr>
          <a:xfrm>
            <a:off x="837632" y="1628875"/>
            <a:ext cx="7146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7"/>
          </p:nvPr>
        </p:nvSpPr>
        <p:spPr>
          <a:xfrm>
            <a:off x="1423800" y="1561150"/>
            <a:ext cx="19569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8"/>
          </p:nvPr>
        </p:nvSpPr>
        <p:spPr>
          <a:xfrm>
            <a:off x="1423799" y="1846153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7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 hasCustomPrompt="1"/>
          </p:nvPr>
        </p:nvSpPr>
        <p:spPr>
          <a:xfrm>
            <a:off x="4214699" y="1765275"/>
            <a:ext cx="7146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3593549" y="2217225"/>
            <a:ext cx="19569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2"/>
          </p:nvPr>
        </p:nvSpPr>
        <p:spPr>
          <a:xfrm>
            <a:off x="3387299" y="2578428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3" hasCustomPrompt="1"/>
          </p:nvPr>
        </p:nvSpPr>
        <p:spPr>
          <a:xfrm>
            <a:off x="6817449" y="1765275"/>
            <a:ext cx="6270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4"/>
          </p:nvPr>
        </p:nvSpPr>
        <p:spPr>
          <a:xfrm>
            <a:off x="6152499" y="2217250"/>
            <a:ext cx="19569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5"/>
          </p:nvPr>
        </p:nvSpPr>
        <p:spPr>
          <a:xfrm>
            <a:off x="5946249" y="2578453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ctrTitle" idx="6"/>
          </p:nvPr>
        </p:nvSpPr>
        <p:spPr>
          <a:xfrm>
            <a:off x="828343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7" hasCustomPrompt="1"/>
          </p:nvPr>
        </p:nvSpPr>
        <p:spPr>
          <a:xfrm>
            <a:off x="1655749" y="1765275"/>
            <a:ext cx="7146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8"/>
          </p:nvPr>
        </p:nvSpPr>
        <p:spPr>
          <a:xfrm>
            <a:off x="1034599" y="2217225"/>
            <a:ext cx="19569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9"/>
          </p:nvPr>
        </p:nvSpPr>
        <p:spPr>
          <a:xfrm>
            <a:off x="828349" y="2578428"/>
            <a:ext cx="236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rgbClr val="E3E4E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8125575" y="0"/>
            <a:ext cx="1018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8815825" y="0"/>
            <a:ext cx="328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1542450" y="2147607"/>
            <a:ext cx="6059100" cy="11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200">
                <a:solidFill>
                  <a:srgbClr val="1A191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4820475" y="3373416"/>
            <a:ext cx="23511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9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9041100" y="150"/>
            <a:ext cx="1029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4021375" y="463300"/>
            <a:ext cx="3580200" cy="19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500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4275468" y="2672175"/>
            <a:ext cx="33261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9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_1_1">
    <p:bg>
      <p:bgPr>
        <a:noFill/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809288" y="563477"/>
            <a:ext cx="3514800" cy="1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swald"/>
              <a:buNone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809288" y="1964993"/>
            <a:ext cx="23511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9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3">
  <p:cSld name="CUSTOM_1_1_1_1">
    <p:bg>
      <p:bgPr>
        <a:noFill/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subTitle" idx="1"/>
          </p:nvPr>
        </p:nvSpPr>
        <p:spPr>
          <a:xfrm>
            <a:off x="2350625" y="1599400"/>
            <a:ext cx="4442700" cy="17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5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5458025" y="3744066"/>
            <a:ext cx="23511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9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844427" y="2989445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50223" y="3781350"/>
            <a:ext cx="17997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943675" y="1697625"/>
            <a:ext cx="13008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5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subTitle" idx="1"/>
          </p:nvPr>
        </p:nvSpPr>
        <p:spPr>
          <a:xfrm>
            <a:off x="657252" y="2609725"/>
            <a:ext cx="2096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0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2"/>
          </p:nvPr>
        </p:nvSpPr>
        <p:spPr>
          <a:xfrm>
            <a:off x="657238" y="3014725"/>
            <a:ext cx="20967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3"/>
          </p:nvPr>
        </p:nvSpPr>
        <p:spPr>
          <a:xfrm>
            <a:off x="6390075" y="2609743"/>
            <a:ext cx="2096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0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4"/>
          </p:nvPr>
        </p:nvSpPr>
        <p:spPr>
          <a:xfrm>
            <a:off x="6390075" y="3014293"/>
            <a:ext cx="20967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0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ubTitle" idx="1"/>
          </p:nvPr>
        </p:nvSpPr>
        <p:spPr>
          <a:xfrm>
            <a:off x="3423925" y="2132550"/>
            <a:ext cx="3171900" cy="22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6" name="Google Shape;166;p22"/>
          <p:cNvSpPr/>
          <p:nvPr/>
        </p:nvSpPr>
        <p:spPr>
          <a:xfrm rot="5400000">
            <a:off x="6198425" y="2178400"/>
            <a:ext cx="4301100" cy="16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8049460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0" y="3359900"/>
            <a:ext cx="2627100" cy="178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65200" y="1624668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2"/>
          </p:nvPr>
        </p:nvSpPr>
        <p:spPr>
          <a:xfrm>
            <a:off x="965188" y="1953468"/>
            <a:ext cx="1966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3"/>
          </p:nvPr>
        </p:nvSpPr>
        <p:spPr>
          <a:xfrm>
            <a:off x="3603139" y="3203611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4"/>
          </p:nvPr>
        </p:nvSpPr>
        <p:spPr>
          <a:xfrm>
            <a:off x="3603139" y="3531961"/>
            <a:ext cx="1966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5"/>
          </p:nvPr>
        </p:nvSpPr>
        <p:spPr>
          <a:xfrm>
            <a:off x="6188769" y="1624668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6"/>
          </p:nvPr>
        </p:nvSpPr>
        <p:spPr>
          <a:xfrm>
            <a:off x="6188756" y="1953293"/>
            <a:ext cx="1966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3789301" y="1802368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3789301" y="2131168"/>
            <a:ext cx="1966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3789301" y="3721779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3789301" y="4050129"/>
            <a:ext cx="1966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5"/>
          </p:nvPr>
        </p:nvSpPr>
        <p:spPr>
          <a:xfrm>
            <a:off x="6463844" y="1802368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6"/>
          </p:nvPr>
        </p:nvSpPr>
        <p:spPr>
          <a:xfrm>
            <a:off x="6463831" y="2130993"/>
            <a:ext cx="1966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6463844" y="3721761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6463831" y="4050386"/>
            <a:ext cx="1966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_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subTitle" idx="1"/>
          </p:nvPr>
        </p:nvSpPr>
        <p:spPr>
          <a:xfrm>
            <a:off x="1376550" y="2530643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2"/>
          </p:nvPr>
        </p:nvSpPr>
        <p:spPr>
          <a:xfrm>
            <a:off x="1376550" y="2859390"/>
            <a:ext cx="19668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3"/>
          </p:nvPr>
        </p:nvSpPr>
        <p:spPr>
          <a:xfrm>
            <a:off x="1376539" y="3709261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4"/>
          </p:nvPr>
        </p:nvSpPr>
        <p:spPr>
          <a:xfrm>
            <a:off x="1376550" y="4037610"/>
            <a:ext cx="19668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5"/>
          </p:nvPr>
        </p:nvSpPr>
        <p:spPr>
          <a:xfrm>
            <a:off x="4738531" y="2530643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6"/>
          </p:nvPr>
        </p:nvSpPr>
        <p:spPr>
          <a:xfrm>
            <a:off x="4738520" y="2859273"/>
            <a:ext cx="19668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7"/>
          </p:nvPr>
        </p:nvSpPr>
        <p:spPr>
          <a:xfrm>
            <a:off x="4738531" y="3708968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ubTitle" idx="8"/>
          </p:nvPr>
        </p:nvSpPr>
        <p:spPr>
          <a:xfrm>
            <a:off x="4738519" y="4037598"/>
            <a:ext cx="19668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9"/>
          </p:nvPr>
        </p:nvSpPr>
        <p:spPr>
          <a:xfrm>
            <a:off x="4738531" y="1352331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3"/>
          </p:nvPr>
        </p:nvSpPr>
        <p:spPr>
          <a:xfrm>
            <a:off x="4738513" y="1680952"/>
            <a:ext cx="19668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14"/>
          </p:nvPr>
        </p:nvSpPr>
        <p:spPr>
          <a:xfrm>
            <a:off x="1376550" y="1352325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15"/>
          </p:nvPr>
        </p:nvSpPr>
        <p:spPr>
          <a:xfrm>
            <a:off x="1376550" y="1681125"/>
            <a:ext cx="19668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6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3319800" y="316225"/>
            <a:ext cx="5143500" cy="23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0495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8463300" y="1335400"/>
            <a:ext cx="710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 rot="5400000">
            <a:off x="1178265" y="3116975"/>
            <a:ext cx="192900" cy="311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_4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subTitle" idx="1"/>
          </p:nvPr>
        </p:nvSpPr>
        <p:spPr>
          <a:xfrm>
            <a:off x="943764" y="3536511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2"/>
          </p:nvPr>
        </p:nvSpPr>
        <p:spPr>
          <a:xfrm>
            <a:off x="943775" y="3864863"/>
            <a:ext cx="19668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3"/>
          </p:nvPr>
        </p:nvSpPr>
        <p:spPr>
          <a:xfrm>
            <a:off x="3588606" y="3536218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4"/>
          </p:nvPr>
        </p:nvSpPr>
        <p:spPr>
          <a:xfrm>
            <a:off x="3588603" y="3864849"/>
            <a:ext cx="19668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5"/>
          </p:nvPr>
        </p:nvSpPr>
        <p:spPr>
          <a:xfrm>
            <a:off x="6233431" y="3536218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ubTitle" idx="6"/>
          </p:nvPr>
        </p:nvSpPr>
        <p:spPr>
          <a:xfrm>
            <a:off x="6233426" y="3864849"/>
            <a:ext cx="19668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subTitle" idx="1"/>
          </p:nvPr>
        </p:nvSpPr>
        <p:spPr>
          <a:xfrm>
            <a:off x="901700" y="2522524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2"/>
          </p:nvPr>
        </p:nvSpPr>
        <p:spPr>
          <a:xfrm>
            <a:off x="828350" y="2987598"/>
            <a:ext cx="2113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3"/>
          </p:nvPr>
        </p:nvSpPr>
        <p:spPr>
          <a:xfrm>
            <a:off x="3588606" y="2522231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4"/>
          </p:nvPr>
        </p:nvSpPr>
        <p:spPr>
          <a:xfrm>
            <a:off x="3515250" y="2987577"/>
            <a:ext cx="2113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5"/>
          </p:nvPr>
        </p:nvSpPr>
        <p:spPr>
          <a:xfrm>
            <a:off x="6275506" y="2522231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6"/>
          </p:nvPr>
        </p:nvSpPr>
        <p:spPr>
          <a:xfrm>
            <a:off x="6202150" y="2987577"/>
            <a:ext cx="2113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1"/>
          </p:nvPr>
        </p:nvSpPr>
        <p:spPr>
          <a:xfrm>
            <a:off x="1498225" y="1732031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2"/>
          </p:nvPr>
        </p:nvSpPr>
        <p:spPr>
          <a:xfrm>
            <a:off x="1203025" y="2109900"/>
            <a:ext cx="22620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3"/>
          </p:nvPr>
        </p:nvSpPr>
        <p:spPr>
          <a:xfrm>
            <a:off x="5678975" y="3560043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4"/>
          </p:nvPr>
        </p:nvSpPr>
        <p:spPr>
          <a:xfrm>
            <a:off x="5678975" y="3937913"/>
            <a:ext cx="22620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1"/>
          </p:nvPr>
        </p:nvSpPr>
        <p:spPr>
          <a:xfrm>
            <a:off x="828350" y="2707456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2"/>
          </p:nvPr>
        </p:nvSpPr>
        <p:spPr>
          <a:xfrm>
            <a:off x="828350" y="3085325"/>
            <a:ext cx="19668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3"/>
          </p:nvPr>
        </p:nvSpPr>
        <p:spPr>
          <a:xfrm>
            <a:off x="6352890" y="3410463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4"/>
          </p:nvPr>
        </p:nvSpPr>
        <p:spPr>
          <a:xfrm>
            <a:off x="6352900" y="3788350"/>
            <a:ext cx="19668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5"/>
          </p:nvPr>
        </p:nvSpPr>
        <p:spPr>
          <a:xfrm>
            <a:off x="5681643" y="1922031"/>
            <a:ext cx="1966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6"/>
          </p:nvPr>
        </p:nvSpPr>
        <p:spPr>
          <a:xfrm>
            <a:off x="5681643" y="2298825"/>
            <a:ext cx="19668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6311350" y="0"/>
            <a:ext cx="28326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838050" y="1865538"/>
            <a:ext cx="36246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274050" y="4364875"/>
            <a:ext cx="564000" cy="5640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74060" y="4755475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_3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839750" y="1500775"/>
            <a:ext cx="37965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2"/>
          </p:nvPr>
        </p:nvSpPr>
        <p:spPr>
          <a:xfrm>
            <a:off x="4740975" y="1500700"/>
            <a:ext cx="36918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/>
          <p:nvPr/>
        </p:nvSpPr>
        <p:spPr>
          <a:xfrm>
            <a:off x="0" y="0"/>
            <a:ext cx="713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 idx="2" hasCustomPrompt="1"/>
          </p:nvPr>
        </p:nvSpPr>
        <p:spPr>
          <a:xfrm>
            <a:off x="3994735" y="1112047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4647450" y="1164325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3"/>
          </p:nvPr>
        </p:nvSpPr>
        <p:spPr>
          <a:xfrm>
            <a:off x="3965319" y="1677925"/>
            <a:ext cx="1993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title" idx="4" hasCustomPrompt="1"/>
          </p:nvPr>
        </p:nvSpPr>
        <p:spPr>
          <a:xfrm>
            <a:off x="6336684" y="2811647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6985825" y="2863925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6"/>
          </p:nvPr>
        </p:nvSpPr>
        <p:spPr>
          <a:xfrm>
            <a:off x="6315481" y="3377525"/>
            <a:ext cx="1993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7" hasCustomPrompt="1"/>
          </p:nvPr>
        </p:nvSpPr>
        <p:spPr>
          <a:xfrm>
            <a:off x="3996227" y="2811672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4658875" y="2863950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subTitle" idx="9"/>
          </p:nvPr>
        </p:nvSpPr>
        <p:spPr>
          <a:xfrm>
            <a:off x="3977820" y="3377550"/>
            <a:ext cx="1993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13" hasCustomPrompt="1"/>
          </p:nvPr>
        </p:nvSpPr>
        <p:spPr>
          <a:xfrm>
            <a:off x="6336684" y="1112040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4"/>
          </p:nvPr>
        </p:nvSpPr>
        <p:spPr>
          <a:xfrm>
            <a:off x="6985825" y="1164300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15"/>
          </p:nvPr>
        </p:nvSpPr>
        <p:spPr>
          <a:xfrm>
            <a:off x="6307742" y="1677925"/>
            <a:ext cx="19938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_1_2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/>
          <p:nvPr/>
        </p:nvSpPr>
        <p:spPr>
          <a:xfrm>
            <a:off x="0" y="4933875"/>
            <a:ext cx="9189900" cy="20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1"/>
          </p:nvPr>
        </p:nvSpPr>
        <p:spPr>
          <a:xfrm>
            <a:off x="3895508" y="2073340"/>
            <a:ext cx="1353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2"/>
          </p:nvPr>
        </p:nvSpPr>
        <p:spPr>
          <a:xfrm>
            <a:off x="3575108" y="2363725"/>
            <a:ext cx="1993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3"/>
          </p:nvPr>
        </p:nvSpPr>
        <p:spPr>
          <a:xfrm>
            <a:off x="6646777" y="3772925"/>
            <a:ext cx="1353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4"/>
          </p:nvPr>
        </p:nvSpPr>
        <p:spPr>
          <a:xfrm>
            <a:off x="6326378" y="4063325"/>
            <a:ext cx="1993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5"/>
          </p:nvPr>
        </p:nvSpPr>
        <p:spPr>
          <a:xfrm>
            <a:off x="3895508" y="3772940"/>
            <a:ext cx="1353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6"/>
          </p:nvPr>
        </p:nvSpPr>
        <p:spPr>
          <a:xfrm>
            <a:off x="3575108" y="4063342"/>
            <a:ext cx="1993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7"/>
          </p:nvPr>
        </p:nvSpPr>
        <p:spPr>
          <a:xfrm>
            <a:off x="6646777" y="2073325"/>
            <a:ext cx="1353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8"/>
          </p:nvPr>
        </p:nvSpPr>
        <p:spPr>
          <a:xfrm>
            <a:off x="6326378" y="2363725"/>
            <a:ext cx="1993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9"/>
          </p:nvPr>
        </p:nvSpPr>
        <p:spPr>
          <a:xfrm>
            <a:off x="1144225" y="2073340"/>
            <a:ext cx="1353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2" name="Google Shape;282;p33"/>
          <p:cNvSpPr txBox="1">
            <a:spLocks noGrp="1"/>
          </p:cNvSpPr>
          <p:nvPr>
            <p:ph type="subTitle" idx="13"/>
          </p:nvPr>
        </p:nvSpPr>
        <p:spPr>
          <a:xfrm>
            <a:off x="823825" y="2363725"/>
            <a:ext cx="1993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subTitle" idx="14"/>
          </p:nvPr>
        </p:nvSpPr>
        <p:spPr>
          <a:xfrm>
            <a:off x="1144225" y="3772940"/>
            <a:ext cx="1353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subTitle" idx="15"/>
          </p:nvPr>
        </p:nvSpPr>
        <p:spPr>
          <a:xfrm>
            <a:off x="823825" y="4063342"/>
            <a:ext cx="1993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_1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subTitle" idx="1"/>
          </p:nvPr>
        </p:nvSpPr>
        <p:spPr>
          <a:xfrm>
            <a:off x="1164102" y="1595763"/>
            <a:ext cx="11616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ubTitle" idx="2"/>
          </p:nvPr>
        </p:nvSpPr>
        <p:spPr>
          <a:xfrm>
            <a:off x="837875" y="1975688"/>
            <a:ext cx="1684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title" hasCustomPrompt="1"/>
          </p:nvPr>
        </p:nvSpPr>
        <p:spPr>
          <a:xfrm>
            <a:off x="834301" y="2186313"/>
            <a:ext cx="10755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34"/>
          <p:cNvSpPr txBox="1">
            <a:spLocks noGrp="1"/>
          </p:cNvSpPr>
          <p:nvPr>
            <p:ph type="subTitle" idx="3"/>
          </p:nvPr>
        </p:nvSpPr>
        <p:spPr>
          <a:xfrm>
            <a:off x="4078767" y="1595763"/>
            <a:ext cx="11616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4"/>
          </p:nvPr>
        </p:nvSpPr>
        <p:spPr>
          <a:xfrm>
            <a:off x="3740913" y="1975688"/>
            <a:ext cx="1684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5" hasCustomPrompt="1"/>
          </p:nvPr>
        </p:nvSpPr>
        <p:spPr>
          <a:xfrm>
            <a:off x="3744179" y="2186313"/>
            <a:ext cx="10755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34"/>
          <p:cNvSpPr txBox="1">
            <a:spLocks noGrp="1"/>
          </p:cNvSpPr>
          <p:nvPr>
            <p:ph type="subTitle" idx="6"/>
          </p:nvPr>
        </p:nvSpPr>
        <p:spPr>
          <a:xfrm>
            <a:off x="6979120" y="1595763"/>
            <a:ext cx="11616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7"/>
          </p:nvPr>
        </p:nvSpPr>
        <p:spPr>
          <a:xfrm>
            <a:off x="6657059" y="1975688"/>
            <a:ext cx="1684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title" idx="8" hasCustomPrompt="1"/>
          </p:nvPr>
        </p:nvSpPr>
        <p:spPr>
          <a:xfrm>
            <a:off x="6637412" y="2186313"/>
            <a:ext cx="10755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9"/>
          </p:nvPr>
        </p:nvSpPr>
        <p:spPr>
          <a:xfrm>
            <a:off x="1164102" y="3147375"/>
            <a:ext cx="11616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subTitle" idx="13"/>
          </p:nvPr>
        </p:nvSpPr>
        <p:spPr>
          <a:xfrm>
            <a:off x="837875" y="3527300"/>
            <a:ext cx="1684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title" idx="14" hasCustomPrompt="1"/>
          </p:nvPr>
        </p:nvSpPr>
        <p:spPr>
          <a:xfrm>
            <a:off x="837278" y="3737925"/>
            <a:ext cx="10755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15"/>
          </p:nvPr>
        </p:nvSpPr>
        <p:spPr>
          <a:xfrm>
            <a:off x="4071928" y="3147375"/>
            <a:ext cx="11616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16"/>
          </p:nvPr>
        </p:nvSpPr>
        <p:spPr>
          <a:xfrm>
            <a:off x="3740229" y="3527300"/>
            <a:ext cx="1684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17" hasCustomPrompt="1"/>
          </p:nvPr>
        </p:nvSpPr>
        <p:spPr>
          <a:xfrm>
            <a:off x="3740075" y="3737925"/>
            <a:ext cx="10755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18"/>
          </p:nvPr>
        </p:nvSpPr>
        <p:spPr>
          <a:xfrm>
            <a:off x="6970190" y="3147375"/>
            <a:ext cx="11616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subTitle" idx="19"/>
          </p:nvPr>
        </p:nvSpPr>
        <p:spPr>
          <a:xfrm>
            <a:off x="6643963" y="3527300"/>
            <a:ext cx="1684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title" idx="20" hasCustomPrompt="1"/>
          </p:nvPr>
        </p:nvSpPr>
        <p:spPr>
          <a:xfrm>
            <a:off x="6643961" y="3737925"/>
            <a:ext cx="10755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34"/>
          <p:cNvSpPr txBox="1">
            <a:spLocks noGrp="1"/>
          </p:cNvSpPr>
          <p:nvPr>
            <p:ph type="ctrTitle" idx="21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_1_1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subTitle" idx="1"/>
          </p:nvPr>
        </p:nvSpPr>
        <p:spPr>
          <a:xfrm>
            <a:off x="1082650" y="1789042"/>
            <a:ext cx="11616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2"/>
          </p:nvPr>
        </p:nvSpPr>
        <p:spPr>
          <a:xfrm>
            <a:off x="821050" y="2060697"/>
            <a:ext cx="16848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title" hasCustomPrompt="1"/>
          </p:nvPr>
        </p:nvSpPr>
        <p:spPr>
          <a:xfrm>
            <a:off x="1125701" y="3884544"/>
            <a:ext cx="1075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3"/>
          </p:nvPr>
        </p:nvSpPr>
        <p:spPr>
          <a:xfrm>
            <a:off x="3991501" y="1789042"/>
            <a:ext cx="11616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3729901" y="2060697"/>
            <a:ext cx="16848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5" hasCustomPrompt="1"/>
          </p:nvPr>
        </p:nvSpPr>
        <p:spPr>
          <a:xfrm>
            <a:off x="4034552" y="3884544"/>
            <a:ext cx="1075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6"/>
          </p:nvPr>
        </p:nvSpPr>
        <p:spPr>
          <a:xfrm>
            <a:off x="6899750" y="1789042"/>
            <a:ext cx="11616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7"/>
          </p:nvPr>
        </p:nvSpPr>
        <p:spPr>
          <a:xfrm>
            <a:off x="6638150" y="2060697"/>
            <a:ext cx="16848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title" idx="8" hasCustomPrompt="1"/>
          </p:nvPr>
        </p:nvSpPr>
        <p:spPr>
          <a:xfrm>
            <a:off x="6942802" y="3884544"/>
            <a:ext cx="1075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ctrTitle" idx="9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>
            <a:spLocks noGrp="1"/>
          </p:cNvSpPr>
          <p:nvPr>
            <p:ph type="title" hasCustomPrompt="1"/>
          </p:nvPr>
        </p:nvSpPr>
        <p:spPr>
          <a:xfrm>
            <a:off x="713225" y="1646040"/>
            <a:ext cx="7717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Oswald"/>
              <a:buNone/>
              <a:defRPr sz="7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Oswald"/>
              <a:buNone/>
              <a:defRPr sz="9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Oswald"/>
              <a:buNone/>
              <a:defRPr sz="9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Oswald"/>
              <a:buNone/>
              <a:defRPr sz="9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Oswald"/>
              <a:buNone/>
              <a:defRPr sz="9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Oswald"/>
              <a:buNone/>
              <a:defRPr sz="9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Oswald"/>
              <a:buNone/>
              <a:defRPr sz="9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Oswald"/>
              <a:buNone/>
              <a:defRPr sz="9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Oswald"/>
              <a:buNone/>
              <a:defRPr sz="9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1"/>
          </p:nvPr>
        </p:nvSpPr>
        <p:spPr>
          <a:xfrm>
            <a:off x="1918443" y="3163750"/>
            <a:ext cx="22482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2"/>
          </p:nvPr>
        </p:nvSpPr>
        <p:spPr>
          <a:xfrm>
            <a:off x="4976811" y="3163750"/>
            <a:ext cx="22482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3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 hasCustomPrompt="1"/>
          </p:nvPr>
        </p:nvSpPr>
        <p:spPr>
          <a:xfrm>
            <a:off x="713225" y="1027646"/>
            <a:ext cx="7717500" cy="12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"/>
              <a:buNone/>
              <a:defRPr sz="6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"/>
              <a:buNone/>
              <a:defRPr sz="6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"/>
              <a:buNone/>
              <a:defRPr sz="6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"/>
              <a:buNone/>
              <a:defRPr sz="6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"/>
              <a:buNone/>
              <a:defRPr sz="6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"/>
              <a:buNone/>
              <a:defRPr sz="6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"/>
              <a:buNone/>
              <a:defRPr sz="6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"/>
              <a:buNone/>
              <a:defRPr sz="6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"/>
              <a:buNone/>
              <a:defRPr sz="6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xfrm>
            <a:off x="1845950" y="2111663"/>
            <a:ext cx="19668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2"/>
          </p:nvPr>
        </p:nvSpPr>
        <p:spPr>
          <a:xfrm>
            <a:off x="5331200" y="2111663"/>
            <a:ext cx="19668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3"/>
          </p:nvPr>
        </p:nvSpPr>
        <p:spPr>
          <a:xfrm>
            <a:off x="3243875" y="559825"/>
            <a:ext cx="26562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>
            <a:spLocks noGrp="1"/>
          </p:cNvSpPr>
          <p:nvPr>
            <p:ph type="ctrTitle"/>
          </p:nvPr>
        </p:nvSpPr>
        <p:spPr>
          <a:xfrm>
            <a:off x="4957892" y="2632845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subTitle" idx="1"/>
          </p:nvPr>
        </p:nvSpPr>
        <p:spPr>
          <a:xfrm>
            <a:off x="5790092" y="3424750"/>
            <a:ext cx="25245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title" idx="2" hasCustomPrompt="1"/>
          </p:nvPr>
        </p:nvSpPr>
        <p:spPr>
          <a:xfrm>
            <a:off x="7537225" y="873925"/>
            <a:ext cx="5844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/>
          <p:nvPr/>
        </p:nvSpPr>
        <p:spPr>
          <a:xfrm>
            <a:off x="770850" y="924425"/>
            <a:ext cx="7602300" cy="301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382875" y="2908500"/>
            <a:ext cx="542700" cy="162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ctrTitle"/>
          </p:nvPr>
        </p:nvSpPr>
        <p:spPr>
          <a:xfrm>
            <a:off x="2893650" y="2289898"/>
            <a:ext cx="33567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6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1"/>
          </p:nvPr>
        </p:nvSpPr>
        <p:spPr>
          <a:xfrm>
            <a:off x="3309750" y="2908500"/>
            <a:ext cx="25245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title" idx="2" hasCustomPrompt="1"/>
          </p:nvPr>
        </p:nvSpPr>
        <p:spPr>
          <a:xfrm>
            <a:off x="3985821" y="924420"/>
            <a:ext cx="1172400" cy="8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6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8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ctrTitle"/>
          </p:nvPr>
        </p:nvSpPr>
        <p:spPr>
          <a:xfrm>
            <a:off x="2942125" y="1149450"/>
            <a:ext cx="33567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2" name="Google Shape;342;p40"/>
          <p:cNvSpPr txBox="1">
            <a:spLocks noGrp="1"/>
          </p:cNvSpPr>
          <p:nvPr>
            <p:ph type="subTitle" idx="1"/>
          </p:nvPr>
        </p:nvSpPr>
        <p:spPr>
          <a:xfrm>
            <a:off x="2942117" y="1941350"/>
            <a:ext cx="25245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title" idx="2" hasCustomPrompt="1"/>
          </p:nvPr>
        </p:nvSpPr>
        <p:spPr>
          <a:xfrm>
            <a:off x="1558650" y="1149450"/>
            <a:ext cx="1191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4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6282775" y="846100"/>
            <a:ext cx="2452200" cy="183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052057" y="1813130"/>
            <a:ext cx="10701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040449" y="2223825"/>
            <a:ext cx="28989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4839113" y="2999905"/>
            <a:ext cx="10701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839450" y="3410825"/>
            <a:ext cx="31260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264350" y="3380600"/>
            <a:ext cx="564000" cy="564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179042" y="3575900"/>
            <a:ext cx="173100" cy="1734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0" y="4970100"/>
            <a:ext cx="91440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1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7" name="Google Shape;347;p41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2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1" name="Google Shape;351;p42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2"/>
          <p:cNvSpPr/>
          <p:nvPr/>
        </p:nvSpPr>
        <p:spPr>
          <a:xfrm>
            <a:off x="900125" y="4593300"/>
            <a:ext cx="82464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2"/>
          <p:cNvSpPr/>
          <p:nvPr/>
        </p:nvSpPr>
        <p:spPr>
          <a:xfrm rot="5400000">
            <a:off x="7583925" y="3615875"/>
            <a:ext cx="25074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/>
          <p:nvPr/>
        </p:nvSpPr>
        <p:spPr>
          <a:xfrm rot="10800000">
            <a:off x="8229600" y="200"/>
            <a:ext cx="914400" cy="348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3"/>
          <p:cNvSpPr/>
          <p:nvPr/>
        </p:nvSpPr>
        <p:spPr>
          <a:xfrm rot="-5399599">
            <a:off x="6343575" y="2487475"/>
            <a:ext cx="51486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/>
          <p:nvPr/>
        </p:nvSpPr>
        <p:spPr>
          <a:xfrm rot="5400000">
            <a:off x="-1332650" y="3375225"/>
            <a:ext cx="3359700" cy="18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4"/>
          <p:cNvSpPr/>
          <p:nvPr/>
        </p:nvSpPr>
        <p:spPr>
          <a:xfrm>
            <a:off x="175850" y="4432650"/>
            <a:ext cx="342600" cy="34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4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5" name="Google Shape;365;p44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3_1_1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/>
          <p:nvPr/>
        </p:nvSpPr>
        <p:spPr>
          <a:xfrm>
            <a:off x="111950" y="4116200"/>
            <a:ext cx="564000" cy="5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5"/>
          <p:cNvSpPr/>
          <p:nvPr/>
        </p:nvSpPr>
        <p:spPr>
          <a:xfrm>
            <a:off x="589410" y="4030466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5"/>
          <p:cNvSpPr/>
          <p:nvPr/>
        </p:nvSpPr>
        <p:spPr>
          <a:xfrm rot="5400000">
            <a:off x="7824450" y="2601925"/>
            <a:ext cx="2470200" cy="1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5"/>
          <p:cNvSpPr/>
          <p:nvPr/>
        </p:nvSpPr>
        <p:spPr>
          <a:xfrm>
            <a:off x="8751300" y="2375450"/>
            <a:ext cx="392700" cy="39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5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5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73" name="Google Shape;373;p45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3_1_1_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/>
          <p:nvPr/>
        </p:nvSpPr>
        <p:spPr>
          <a:xfrm>
            <a:off x="8676975" y="3559225"/>
            <a:ext cx="295200" cy="112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6"/>
          <p:cNvSpPr/>
          <p:nvPr/>
        </p:nvSpPr>
        <p:spPr>
          <a:xfrm>
            <a:off x="8885553" y="3388825"/>
            <a:ext cx="173100" cy="3447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6"/>
          <p:cNvSpPr/>
          <p:nvPr/>
        </p:nvSpPr>
        <p:spPr>
          <a:xfrm>
            <a:off x="-60625" y="4795350"/>
            <a:ext cx="392700" cy="39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6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6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0" name="Google Shape;380;p46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/>
          <p:nvPr/>
        </p:nvSpPr>
        <p:spPr>
          <a:xfrm>
            <a:off x="8715550" y="252350"/>
            <a:ext cx="1878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7"/>
          <p:cNvSpPr/>
          <p:nvPr/>
        </p:nvSpPr>
        <p:spPr>
          <a:xfrm>
            <a:off x="377325" y="4819450"/>
            <a:ext cx="649500" cy="1095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7"/>
          <p:cNvSpPr/>
          <p:nvPr/>
        </p:nvSpPr>
        <p:spPr>
          <a:xfrm>
            <a:off x="4234450" y="4819450"/>
            <a:ext cx="392700" cy="39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7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6" name="Google Shape;386;p47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3_1_1_1_1_1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/>
          <p:nvPr/>
        </p:nvSpPr>
        <p:spPr>
          <a:xfrm>
            <a:off x="8715550" y="252350"/>
            <a:ext cx="1878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8"/>
          <p:cNvSpPr/>
          <p:nvPr/>
        </p:nvSpPr>
        <p:spPr>
          <a:xfrm>
            <a:off x="-45725" y="3160850"/>
            <a:ext cx="1360800" cy="6111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8"/>
          <p:cNvSpPr/>
          <p:nvPr/>
        </p:nvSpPr>
        <p:spPr>
          <a:xfrm>
            <a:off x="8255975" y="3114250"/>
            <a:ext cx="1199100" cy="2097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8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2" name="Google Shape;392;p48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_1_1_1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/>
          <p:nvPr/>
        </p:nvSpPr>
        <p:spPr>
          <a:xfrm>
            <a:off x="7380450" y="307400"/>
            <a:ext cx="2074500" cy="11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9"/>
          <p:cNvSpPr/>
          <p:nvPr/>
        </p:nvSpPr>
        <p:spPr>
          <a:xfrm>
            <a:off x="8715550" y="252350"/>
            <a:ext cx="1878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9"/>
          <p:cNvSpPr/>
          <p:nvPr/>
        </p:nvSpPr>
        <p:spPr>
          <a:xfrm>
            <a:off x="198950" y="3286150"/>
            <a:ext cx="127200" cy="1926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8" name="Google Shape;398;p49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4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/>
          <p:nvPr/>
        </p:nvSpPr>
        <p:spPr>
          <a:xfrm>
            <a:off x="6863775" y="0"/>
            <a:ext cx="23052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0"/>
          <p:cNvSpPr txBox="1">
            <a:spLocks noGrp="1"/>
          </p:cNvSpPr>
          <p:nvPr>
            <p:ph type="body" idx="1"/>
          </p:nvPr>
        </p:nvSpPr>
        <p:spPr>
          <a:xfrm>
            <a:off x="848949" y="1960050"/>
            <a:ext cx="28683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0"/>
          <p:cNvSpPr/>
          <p:nvPr/>
        </p:nvSpPr>
        <p:spPr>
          <a:xfrm>
            <a:off x="942235" y="4517300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8108125" y="625800"/>
            <a:ext cx="1122900" cy="42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828349" y="530275"/>
            <a:ext cx="44625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4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>
            <a:spLocks noGrp="1"/>
          </p:cNvSpPr>
          <p:nvPr>
            <p:ph type="body" idx="1"/>
          </p:nvPr>
        </p:nvSpPr>
        <p:spPr>
          <a:xfrm>
            <a:off x="924100" y="1937525"/>
            <a:ext cx="2772300" cy="1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7" name="Google Shape;407;p51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8" name="Google Shape;408;p51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1"/>
          <p:cNvSpPr/>
          <p:nvPr/>
        </p:nvSpPr>
        <p:spPr>
          <a:xfrm>
            <a:off x="0" y="4519188"/>
            <a:ext cx="624300" cy="6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10" y="4440162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5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ctrTitle"/>
          </p:nvPr>
        </p:nvSpPr>
        <p:spPr>
          <a:xfrm>
            <a:off x="5797175" y="539500"/>
            <a:ext cx="2599800" cy="19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3500">
                <a:solidFill>
                  <a:schemeClr val="hlink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13" name="Google Shape;413;p52"/>
          <p:cNvSpPr/>
          <p:nvPr/>
        </p:nvSpPr>
        <p:spPr>
          <a:xfrm>
            <a:off x="588064" y="645225"/>
            <a:ext cx="358200" cy="358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2"/>
          <p:cNvSpPr txBox="1">
            <a:spLocks noGrp="1"/>
          </p:cNvSpPr>
          <p:nvPr>
            <p:ph type="subTitle" idx="1"/>
          </p:nvPr>
        </p:nvSpPr>
        <p:spPr>
          <a:xfrm>
            <a:off x="5878475" y="3462850"/>
            <a:ext cx="25185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>
            <a:spLocks noGrp="1"/>
          </p:cNvSpPr>
          <p:nvPr>
            <p:ph type="ctrTitle"/>
          </p:nvPr>
        </p:nvSpPr>
        <p:spPr>
          <a:xfrm>
            <a:off x="6219550" y="2571750"/>
            <a:ext cx="2248500" cy="22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2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>
            <a:spLocks noGrp="1"/>
          </p:cNvSpPr>
          <p:nvPr>
            <p:ph type="ctrTitle"/>
          </p:nvPr>
        </p:nvSpPr>
        <p:spPr>
          <a:xfrm>
            <a:off x="4287800" y="1440750"/>
            <a:ext cx="4318500" cy="22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8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4">
  <p:cSld name="CUSTOM_5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/>
          <p:nvPr/>
        </p:nvSpPr>
        <p:spPr>
          <a:xfrm rot="5400000">
            <a:off x="6178650" y="2178400"/>
            <a:ext cx="4301100" cy="16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5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5"/>
          <p:cNvSpPr txBox="1">
            <a:spLocks noGrp="1"/>
          </p:cNvSpPr>
          <p:nvPr>
            <p:ph type="body" idx="1"/>
          </p:nvPr>
        </p:nvSpPr>
        <p:spPr>
          <a:xfrm>
            <a:off x="715000" y="1658813"/>
            <a:ext cx="4858500" cy="22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5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24" name="Google Shape;424;p55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5_1_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/>
          <p:nvPr/>
        </p:nvSpPr>
        <p:spPr>
          <a:xfrm rot="5400000">
            <a:off x="6727225" y="2221475"/>
            <a:ext cx="35082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28" name="Google Shape;428;p56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"/>
          <p:cNvSpPr/>
          <p:nvPr/>
        </p:nvSpPr>
        <p:spPr>
          <a:xfrm>
            <a:off x="625787" y="4671100"/>
            <a:ext cx="738900" cy="23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6">
  <p:cSld name="CUSTOM_5_1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>
            <a:off x="8136500" y="-100850"/>
            <a:ext cx="507900" cy="11661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7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7"/>
          <p:cNvSpPr txBox="1">
            <a:spLocks noGrp="1"/>
          </p:cNvSpPr>
          <p:nvPr>
            <p:ph type="body" idx="1"/>
          </p:nvPr>
        </p:nvSpPr>
        <p:spPr>
          <a:xfrm>
            <a:off x="5271950" y="2310013"/>
            <a:ext cx="29586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4" name="Google Shape;434;p57"/>
          <p:cNvSpPr txBox="1">
            <a:spLocks noGrp="1"/>
          </p:cNvSpPr>
          <p:nvPr>
            <p:ph type="ctrTitle"/>
          </p:nvPr>
        </p:nvSpPr>
        <p:spPr>
          <a:xfrm>
            <a:off x="5271950" y="1596888"/>
            <a:ext cx="29586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35" name="Google Shape;435;p57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7">
  <p:cSld name="CUSTOM_5_1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8"/>
          <p:cNvSpPr txBox="1">
            <a:spLocks noGrp="1"/>
          </p:cNvSpPr>
          <p:nvPr>
            <p:ph type="body" idx="1"/>
          </p:nvPr>
        </p:nvSpPr>
        <p:spPr>
          <a:xfrm>
            <a:off x="3092700" y="2310013"/>
            <a:ext cx="29586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9" name="Google Shape;439;p58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41" name="Google Shape;441;p58"/>
          <p:cNvSpPr/>
          <p:nvPr/>
        </p:nvSpPr>
        <p:spPr>
          <a:xfrm rot="5400000">
            <a:off x="7918050" y="1953775"/>
            <a:ext cx="502800" cy="194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5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/>
          <p:nvPr/>
        </p:nvSpPr>
        <p:spPr>
          <a:xfrm>
            <a:off x="5055625" y="0"/>
            <a:ext cx="4088400" cy="35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 txBox="1">
            <a:spLocks noGrp="1"/>
          </p:cNvSpPr>
          <p:nvPr>
            <p:ph type="body" idx="1"/>
          </p:nvPr>
        </p:nvSpPr>
        <p:spPr>
          <a:xfrm>
            <a:off x="1330550" y="2106350"/>
            <a:ext cx="33690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5" name="Google Shape;445;p59"/>
          <p:cNvSpPr txBox="1">
            <a:spLocks noGrp="1"/>
          </p:cNvSpPr>
          <p:nvPr>
            <p:ph type="ctrTitle"/>
          </p:nvPr>
        </p:nvSpPr>
        <p:spPr>
          <a:xfrm>
            <a:off x="845614" y="598141"/>
            <a:ext cx="21534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2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46" name="Google Shape;446;p59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9"/>
          <p:cNvSpPr txBox="1">
            <a:spLocks noGrp="1"/>
          </p:cNvSpPr>
          <p:nvPr>
            <p:ph type="ctrTitle" idx="2"/>
          </p:nvPr>
        </p:nvSpPr>
        <p:spPr>
          <a:xfrm>
            <a:off x="836684" y="1400800"/>
            <a:ext cx="3862800" cy="6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20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48" name="Google Shape;448;p59"/>
          <p:cNvSpPr txBox="1"/>
          <p:nvPr/>
        </p:nvSpPr>
        <p:spPr>
          <a:xfrm>
            <a:off x="844366" y="3559700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9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/>
          <p:nvPr/>
        </p:nvSpPr>
        <p:spPr>
          <a:xfrm>
            <a:off x="116650" y="1950450"/>
            <a:ext cx="457800" cy="124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0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0"/>
          <p:cNvSpPr/>
          <p:nvPr/>
        </p:nvSpPr>
        <p:spPr>
          <a:xfrm>
            <a:off x="294100" y="2571750"/>
            <a:ext cx="102900" cy="25719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0"/>
          <p:cNvSpPr/>
          <p:nvPr/>
        </p:nvSpPr>
        <p:spPr>
          <a:xfrm>
            <a:off x="8148775" y="4322000"/>
            <a:ext cx="564000" cy="5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15000" y="1302300"/>
            <a:ext cx="7715700" cy="33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519188"/>
            <a:ext cx="624300" cy="6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10" y="4440162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/>
          <p:nvPr/>
        </p:nvSpPr>
        <p:spPr>
          <a:xfrm>
            <a:off x="6950475" y="0"/>
            <a:ext cx="2193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1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1"/>
          <p:cNvSpPr/>
          <p:nvPr/>
        </p:nvSpPr>
        <p:spPr>
          <a:xfrm rot="-5400000">
            <a:off x="7093375" y="3168900"/>
            <a:ext cx="102900" cy="25719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1"/>
          <p:cNvSpPr/>
          <p:nvPr/>
        </p:nvSpPr>
        <p:spPr>
          <a:xfrm>
            <a:off x="411425" y="1604550"/>
            <a:ext cx="301800" cy="193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"/>
          <p:cNvSpPr/>
          <p:nvPr/>
        </p:nvSpPr>
        <p:spPr>
          <a:xfrm>
            <a:off x="0" y="4796750"/>
            <a:ext cx="6468900" cy="3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2"/>
          <p:cNvSpPr/>
          <p:nvPr/>
        </p:nvSpPr>
        <p:spPr>
          <a:xfrm>
            <a:off x="8182085" y="4430600"/>
            <a:ext cx="173100" cy="17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2"/>
          <p:cNvSpPr/>
          <p:nvPr/>
        </p:nvSpPr>
        <p:spPr>
          <a:xfrm>
            <a:off x="8182085" y="9199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2"/>
          <p:cNvSpPr/>
          <p:nvPr/>
        </p:nvSpPr>
        <p:spPr>
          <a:xfrm>
            <a:off x="8355175" y="3866600"/>
            <a:ext cx="564000" cy="5640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6_1_1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/>
          <p:nvPr/>
        </p:nvSpPr>
        <p:spPr>
          <a:xfrm>
            <a:off x="8270050" y="0"/>
            <a:ext cx="8739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3"/>
          <p:cNvSpPr/>
          <p:nvPr/>
        </p:nvSpPr>
        <p:spPr>
          <a:xfrm>
            <a:off x="283675" y="4040000"/>
            <a:ext cx="564000" cy="5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3"/>
          <p:cNvSpPr/>
          <p:nvPr/>
        </p:nvSpPr>
        <p:spPr>
          <a:xfrm>
            <a:off x="360725" y="3689075"/>
            <a:ext cx="173100" cy="61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3"/>
          <p:cNvSpPr/>
          <p:nvPr/>
        </p:nvSpPr>
        <p:spPr>
          <a:xfrm>
            <a:off x="8182085" y="9199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3"/>
          <p:cNvSpPr/>
          <p:nvPr/>
        </p:nvSpPr>
        <p:spPr>
          <a:xfrm>
            <a:off x="6225085" y="4517300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0" y="0"/>
            <a:ext cx="5061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000250" y="1007475"/>
            <a:ext cx="5143500" cy="26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8"/>
          <p:cNvSpPr/>
          <p:nvPr/>
        </p:nvSpPr>
        <p:spPr>
          <a:xfrm rot="5400000">
            <a:off x="4398450" y="1096675"/>
            <a:ext cx="3471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10495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8463303" y="0"/>
            <a:ext cx="710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ctrTitle"/>
          </p:nvPr>
        </p:nvSpPr>
        <p:spPr>
          <a:xfrm>
            <a:off x="4436429" y="15590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33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696675" y="2492725"/>
            <a:ext cx="2836200" cy="10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600"/>
              <a:buFont typeface="Roboto"/>
              <a:buNone/>
              <a:defRPr sz="1600"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>
            <a:off x="713225" y="2341925"/>
            <a:ext cx="2248500" cy="2262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 Regular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94848"/>
              </a:buClr>
              <a:buSzPts val="1400"/>
              <a:buFont typeface="Roboto"/>
              <a:buChar char="■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yellow ceramic mug beside gray aluminum iMac">
            <a:extLst>
              <a:ext uri="{FF2B5EF4-FFF2-40B4-BE49-F238E27FC236}">
                <a16:creationId xmlns:a16="http://schemas.microsoft.com/office/drawing/2014/main" id="{C44A3997-F8E4-4903-93E4-504F704A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5CEC66A6-B70F-44AF-A672-25827B7A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3" y="193755"/>
            <a:ext cx="720080" cy="8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F11BE5E5-F056-4E8E-ACE3-8ED40CE3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9751"/>
            <a:ext cx="165997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E9E554-B631-4D2E-9655-96751397425C}"/>
              </a:ext>
            </a:extLst>
          </p:cNvPr>
          <p:cNvSpPr txBox="1"/>
          <p:nvPr/>
        </p:nvSpPr>
        <p:spPr>
          <a:xfrm>
            <a:off x="224337" y="1347614"/>
            <a:ext cx="64442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1A1919"/>
              </a:buClr>
              <a:buSzPts val="5200"/>
            </a:pPr>
            <a:r>
              <a:rPr lang="en-US" sz="3000" dirty="0">
                <a:solidFill>
                  <a:srgbClr val="1A1919"/>
                </a:solidFill>
                <a:latin typeface="Oswald Regular"/>
                <a:sym typeface="Oswald Regular"/>
              </a:rPr>
              <a:t>END OF STUDIES PROJECT PRESENTATION</a:t>
            </a:r>
            <a:endParaRPr lang="fr-FR" sz="3000" dirty="0">
              <a:solidFill>
                <a:srgbClr val="1A1919"/>
              </a:solidFill>
              <a:latin typeface="Oswald Regular"/>
              <a:sym typeface="Oswal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2112E-E09E-44F6-9796-68B2AC45D517}"/>
              </a:ext>
            </a:extLst>
          </p:cNvPr>
          <p:cNvSpPr txBox="1"/>
          <p:nvPr/>
        </p:nvSpPr>
        <p:spPr>
          <a:xfrm>
            <a:off x="2483768" y="2217092"/>
            <a:ext cx="4572000" cy="185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Elaborated by: </a:t>
            </a:r>
            <a:r>
              <a:rPr lang="en-US" sz="1200" dirty="0" err="1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Yakoubi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Iheb</a:t>
            </a:r>
            <a:endParaRPr lang="fr-FR" sz="1200" dirty="0"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                              Layouni Yassine</a:t>
            </a:r>
            <a:endParaRPr lang="fr-FR" sz="1200" dirty="0"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Pedagogical supervisor: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Mme. </a:t>
            </a:r>
            <a:r>
              <a:rPr lang="en-US" sz="1200" dirty="0" err="1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Jebli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khouloud</a:t>
            </a:r>
            <a:endParaRPr lang="fr-FR" sz="1200" dirty="0"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Company supervisor: 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Mr. </a:t>
            </a:r>
            <a:r>
              <a:rPr lang="en-US" sz="1200" dirty="0" err="1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Fayachi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Ahmed</a:t>
            </a:r>
            <a:endParaRPr lang="fr-FR" sz="1200" dirty="0"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Company: 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PROSOFT INTERNATIONAL</a:t>
            </a:r>
            <a:endParaRPr lang="fr-FR" sz="1200" dirty="0"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CCD94-D66B-4537-B3DA-0F41E1EF2AE5}"/>
              </a:ext>
            </a:extLst>
          </p:cNvPr>
          <p:cNvSpPr txBox="1"/>
          <p:nvPr/>
        </p:nvSpPr>
        <p:spPr>
          <a:xfrm>
            <a:off x="1547664" y="4118704"/>
            <a:ext cx="4572000" cy="339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Academic year: 2020/2021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5"/>
          <p:cNvSpPr txBox="1">
            <a:spLocks noGrp="1"/>
          </p:cNvSpPr>
          <p:nvPr>
            <p:ph type="subTitle" idx="2"/>
          </p:nvPr>
        </p:nvSpPr>
        <p:spPr>
          <a:xfrm>
            <a:off x="828350" y="1557975"/>
            <a:ext cx="3572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Our solution is to create an AI-powered chatbot in order to facilitate the human/machine interactions and reduce customer response time.  </a:t>
            </a:r>
            <a:endParaRPr dirty="0"/>
          </a:p>
        </p:txBody>
      </p:sp>
      <p:sp>
        <p:nvSpPr>
          <p:cNvPr id="564" name="Google Shape;564;p75"/>
          <p:cNvSpPr/>
          <p:nvPr/>
        </p:nvSpPr>
        <p:spPr>
          <a:xfrm>
            <a:off x="6974753" y="1196375"/>
            <a:ext cx="173100" cy="81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75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8" name="Image 7" descr="content_mindmap-212397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699542"/>
            <a:ext cx="3456384" cy="21602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A67054-1CC6-4975-BBDE-D636469C7E85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653F1A-A7AD-485F-8302-70782530932F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6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 MODEL</a:t>
            </a:r>
            <a:endParaRPr/>
          </a:p>
        </p:txBody>
      </p:sp>
      <p:pic>
        <p:nvPicPr>
          <p:cNvPr id="4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7614"/>
            <a:ext cx="6246657" cy="3444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83C2B7-E6A2-443C-92F5-A008D5ACACF9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52007-B93A-4697-A547-AF9B14D3D513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7"/>
          <p:cNvSpPr txBox="1">
            <a:spLocks noGrp="1"/>
          </p:cNvSpPr>
          <p:nvPr>
            <p:ph type="ctrTitle"/>
          </p:nvPr>
        </p:nvSpPr>
        <p:spPr>
          <a:xfrm>
            <a:off x="828349" y="530275"/>
            <a:ext cx="44625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PROVISIONAL PLANNING</a:t>
            </a:r>
            <a:endParaRPr/>
          </a:p>
        </p:txBody>
      </p:sp>
      <p:pic>
        <p:nvPicPr>
          <p:cNvPr id="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91630"/>
            <a:ext cx="6146451" cy="28326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6D19EA-56CE-43D1-A836-B2F1444E03B4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01290C-7603-4F4F-9D25-97E1555B0E34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novative Pedagogy: A catalyst for improving inclusiveness and support of  students with cognitive and psychological disorders in higher education –  Learning Lab">
            <a:extLst>
              <a:ext uri="{FF2B5EF4-FFF2-40B4-BE49-F238E27FC236}">
                <a16:creationId xmlns:a16="http://schemas.microsoft.com/office/drawing/2014/main" id="{494BB96D-9967-4CDD-B888-21614E02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1"/>
          <a:stretch/>
        </p:blipFill>
        <p:spPr bwMode="auto">
          <a:xfrm>
            <a:off x="3707904" y="0"/>
            <a:ext cx="54360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" name="Google Shape;515;p70"/>
          <p:cNvSpPr txBox="1">
            <a:spLocks noGrp="1"/>
          </p:cNvSpPr>
          <p:nvPr>
            <p:ph type="ctrTitle"/>
          </p:nvPr>
        </p:nvSpPr>
        <p:spPr>
          <a:xfrm>
            <a:off x="325306" y="2853750"/>
            <a:ext cx="3223517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STUDY OF THE ART</a:t>
            </a:r>
            <a:endParaRPr dirty="0"/>
          </a:p>
        </p:txBody>
      </p:sp>
      <p:sp>
        <p:nvSpPr>
          <p:cNvPr id="516" name="Google Shape;516;p70"/>
          <p:cNvSpPr/>
          <p:nvPr/>
        </p:nvSpPr>
        <p:spPr>
          <a:xfrm>
            <a:off x="943664" y="1340584"/>
            <a:ext cx="1300800" cy="13008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0"/>
          <p:cNvSpPr txBox="1">
            <a:spLocks noGrp="1"/>
          </p:cNvSpPr>
          <p:nvPr>
            <p:ph type="title" idx="2"/>
          </p:nvPr>
        </p:nvSpPr>
        <p:spPr>
          <a:xfrm>
            <a:off x="943675" y="1340575"/>
            <a:ext cx="13008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1" name="Google Shape;521;p70"/>
          <p:cNvSpPr/>
          <p:nvPr/>
        </p:nvSpPr>
        <p:spPr>
          <a:xfrm>
            <a:off x="6876256" y="4659982"/>
            <a:ext cx="2883000" cy="29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1DCBD7-C3D7-44AE-84AD-01D524C1159C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2EC82-9241-4884-BB36-9D7101C4E206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13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5"/>
          <p:cNvSpPr txBox="1">
            <a:spLocks noGrp="1"/>
          </p:cNvSpPr>
          <p:nvPr>
            <p:ph type="subTitle" idx="2"/>
          </p:nvPr>
        </p:nvSpPr>
        <p:spPr>
          <a:xfrm>
            <a:off x="828350" y="1557975"/>
            <a:ext cx="3572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dirty="0"/>
              <a:t>Artificial intelligence refers to the simulation of human intelligence in machines that are programmed to think like humans and mimic their actions. </a:t>
            </a:r>
          </a:p>
        </p:txBody>
      </p:sp>
      <p:sp>
        <p:nvSpPr>
          <p:cNvPr id="564" name="Google Shape;564;p75"/>
          <p:cNvSpPr/>
          <p:nvPr/>
        </p:nvSpPr>
        <p:spPr>
          <a:xfrm>
            <a:off x="6974753" y="1196375"/>
            <a:ext cx="173100" cy="81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75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743646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ARTIFICIAL INTELLIGENCE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67054-1CC6-4975-BBDE-D636469C7E85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653F1A-A7AD-485F-8302-70782530932F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7C1E50-F12B-449F-B5B2-DE4CDFB5F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7" r="12707"/>
          <a:stretch/>
        </p:blipFill>
        <p:spPr bwMode="auto">
          <a:xfrm>
            <a:off x="5000946" y="912462"/>
            <a:ext cx="3743646" cy="20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64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47FD4BB-D273-4250-A269-2ACD1A932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 b="2333"/>
          <a:stretch/>
        </p:blipFill>
        <p:spPr bwMode="auto">
          <a:xfrm>
            <a:off x="1638942" y="2947053"/>
            <a:ext cx="475856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2615175" y="411510"/>
            <a:ext cx="5750400" cy="648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3000" dirty="0"/>
              <a:t>DEEP LEARNING</a:t>
            </a:r>
            <a:endParaRPr sz="3000" dirty="0"/>
          </a:p>
        </p:txBody>
      </p:sp>
      <p:sp>
        <p:nvSpPr>
          <p:cNvPr id="485" name="Google Shape;485;p68"/>
          <p:cNvSpPr txBox="1">
            <a:spLocks noGrp="1"/>
          </p:cNvSpPr>
          <p:nvPr>
            <p:ph type="subTitle" idx="1"/>
          </p:nvPr>
        </p:nvSpPr>
        <p:spPr>
          <a:xfrm>
            <a:off x="2640254" y="1398881"/>
            <a:ext cx="5806500" cy="956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  <a:buSzPts val="1400"/>
            </a:pP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en-US" dirty="0"/>
              <a:t>Also known as deep neural learning or deep neural network, is a subset of machine learning in artificial intelligence.</a:t>
            </a:r>
            <a:endParaRPr dirty="0"/>
          </a:p>
        </p:txBody>
      </p:sp>
      <p:sp>
        <p:nvSpPr>
          <p:cNvPr id="487" name="Google Shape;487;p68"/>
          <p:cNvSpPr/>
          <p:nvPr/>
        </p:nvSpPr>
        <p:spPr>
          <a:xfrm>
            <a:off x="1356942" y="3095811"/>
            <a:ext cx="564000" cy="564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8"/>
          <p:cNvSpPr/>
          <p:nvPr/>
        </p:nvSpPr>
        <p:spPr>
          <a:xfrm rot="5400000">
            <a:off x="5574152" y="3782173"/>
            <a:ext cx="1646700" cy="30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8E9F8B-73B3-4266-9270-6EA6EA942790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D21003-A28F-44A4-A6FF-8F0FC3B336E5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39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2"/>
          <p:cNvSpPr txBox="1">
            <a:spLocks noGrp="1"/>
          </p:cNvSpPr>
          <p:nvPr>
            <p:ph type="ctrTitle"/>
          </p:nvPr>
        </p:nvSpPr>
        <p:spPr>
          <a:xfrm>
            <a:off x="497814" y="339502"/>
            <a:ext cx="4261626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FF392-087B-4CD1-9B31-FBD0EF13046F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B589E-9190-4BE1-BD93-5E82DFE209FB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A816F28-16AD-4489-93A3-A551EA2AC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65" y="1310002"/>
            <a:ext cx="47815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05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3"/>
          <p:cNvSpPr txBox="1">
            <a:spLocks noGrp="1"/>
          </p:cNvSpPr>
          <p:nvPr>
            <p:ph type="ctrTitle"/>
          </p:nvPr>
        </p:nvSpPr>
        <p:spPr>
          <a:xfrm>
            <a:off x="467544" y="714965"/>
            <a:ext cx="4031681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POWERED CHATBOT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53B87-86D3-434E-AD71-C322C4B27FA3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EA00C-0A92-48E5-85DC-297B2CD82FAF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61711D8-F76C-41AB-A70F-0EF7977FC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1" b="3691"/>
          <a:stretch/>
        </p:blipFill>
        <p:spPr bwMode="auto">
          <a:xfrm>
            <a:off x="4211960" y="2067694"/>
            <a:ext cx="4487019" cy="186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485;p68">
            <a:extLst>
              <a:ext uri="{FF2B5EF4-FFF2-40B4-BE49-F238E27FC236}">
                <a16:creationId xmlns:a16="http://schemas.microsoft.com/office/drawing/2014/main" id="{B1C58A5C-0034-4370-A705-D3EC4010A010}"/>
              </a:ext>
            </a:extLst>
          </p:cNvPr>
          <p:cNvSpPr txBox="1">
            <a:spLocks/>
          </p:cNvSpPr>
          <p:nvPr/>
        </p:nvSpPr>
        <p:spPr>
          <a:xfrm>
            <a:off x="467544" y="1685465"/>
            <a:ext cx="3528392" cy="9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94848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Clr>
                <a:srgbClr val="1A1919"/>
              </a:buClr>
              <a:buNone/>
            </a:pPr>
            <a:r>
              <a:rPr lang="en-US" dirty="0"/>
              <a:t>A chatbot is a computer program that simulates human conversation through text chats using ai algorithms.</a:t>
            </a:r>
          </a:p>
        </p:txBody>
      </p:sp>
    </p:spTree>
    <p:extLst>
      <p:ext uri="{BB962C8B-B14F-4D97-AF65-F5344CB8AC3E}">
        <p14:creationId xmlns:p14="http://schemas.microsoft.com/office/powerpoint/2010/main" val="715988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>
            <a:spLocks noGrp="1"/>
          </p:cNvSpPr>
          <p:nvPr>
            <p:ph type="ctrTitle"/>
          </p:nvPr>
        </p:nvSpPr>
        <p:spPr>
          <a:xfrm>
            <a:off x="815475" y="2735027"/>
            <a:ext cx="3356700" cy="13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REQUIREMENTS SPECIFICATION</a:t>
            </a:r>
            <a:endParaRPr/>
          </a:p>
        </p:txBody>
      </p:sp>
      <p:sp>
        <p:nvSpPr>
          <p:cNvPr id="583" name="Google Shape;583;p78"/>
          <p:cNvSpPr/>
          <p:nvPr/>
        </p:nvSpPr>
        <p:spPr>
          <a:xfrm>
            <a:off x="943664" y="1340584"/>
            <a:ext cx="1300800" cy="13008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78"/>
          <p:cNvSpPr txBox="1">
            <a:spLocks noGrp="1"/>
          </p:cNvSpPr>
          <p:nvPr>
            <p:ph type="title" idx="2"/>
          </p:nvPr>
        </p:nvSpPr>
        <p:spPr>
          <a:xfrm>
            <a:off x="943675" y="1340575"/>
            <a:ext cx="13008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88" name="Google Shape;588;p78"/>
          <p:cNvSpPr/>
          <p:nvPr/>
        </p:nvSpPr>
        <p:spPr>
          <a:xfrm>
            <a:off x="5547650" y="4308450"/>
            <a:ext cx="2883000" cy="29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78"/>
          <p:cNvSpPr/>
          <p:nvPr/>
        </p:nvSpPr>
        <p:spPr>
          <a:xfrm>
            <a:off x="7578400" y="2289750"/>
            <a:ext cx="564000" cy="5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 12" descr="requirements_gathering_contained-1108x0-c-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0"/>
            <a:ext cx="5004049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2A1B24-F87A-4CED-A1D1-F8F3B114A889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32797D-259C-478D-A6B0-A2F054E13620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>
            <a:spLocks noGrp="1"/>
          </p:cNvSpPr>
          <p:nvPr>
            <p:ph type="ctrTitle"/>
          </p:nvPr>
        </p:nvSpPr>
        <p:spPr>
          <a:xfrm>
            <a:off x="828346" y="530275"/>
            <a:ext cx="7142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598" name="Google Shape;598;p79"/>
          <p:cNvSpPr/>
          <p:nvPr/>
        </p:nvSpPr>
        <p:spPr>
          <a:xfrm>
            <a:off x="2493564" y="1994575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79"/>
          <p:cNvSpPr/>
          <p:nvPr/>
        </p:nvSpPr>
        <p:spPr>
          <a:xfrm>
            <a:off x="2492064" y="3407650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79"/>
          <p:cNvSpPr/>
          <p:nvPr/>
        </p:nvSpPr>
        <p:spPr>
          <a:xfrm>
            <a:off x="4834011" y="3407650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79"/>
          <p:cNvSpPr/>
          <p:nvPr/>
        </p:nvSpPr>
        <p:spPr>
          <a:xfrm>
            <a:off x="4835511" y="1994575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79"/>
          <p:cNvSpPr txBox="1">
            <a:spLocks noGrp="1"/>
          </p:cNvSpPr>
          <p:nvPr>
            <p:ph type="title" idx="2"/>
          </p:nvPr>
        </p:nvSpPr>
        <p:spPr>
          <a:xfrm>
            <a:off x="2416160" y="1961272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3" name="Google Shape;603;p79"/>
          <p:cNvSpPr txBox="1">
            <a:spLocks noGrp="1"/>
          </p:cNvSpPr>
          <p:nvPr>
            <p:ph type="subTitle" idx="8"/>
          </p:nvPr>
        </p:nvSpPr>
        <p:spPr>
          <a:xfrm>
            <a:off x="3078800" y="3354825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Interact with the chatbot</a:t>
            </a:r>
            <a:endParaRPr/>
          </a:p>
        </p:txBody>
      </p:sp>
      <p:sp>
        <p:nvSpPr>
          <p:cNvPr id="604" name="Google Shape;604;p79"/>
          <p:cNvSpPr txBox="1">
            <a:spLocks noGrp="1"/>
          </p:cNvSpPr>
          <p:nvPr>
            <p:ph type="subTitle" idx="1"/>
          </p:nvPr>
        </p:nvSpPr>
        <p:spPr>
          <a:xfrm>
            <a:off x="3080300" y="1941775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Manage user accounts</a:t>
            </a:r>
            <a:endParaRPr/>
          </a:p>
        </p:txBody>
      </p:sp>
      <p:sp>
        <p:nvSpPr>
          <p:cNvPr id="605" name="Google Shape;605;p79"/>
          <p:cNvSpPr txBox="1">
            <a:spLocks noGrp="1"/>
          </p:cNvSpPr>
          <p:nvPr>
            <p:ph type="title" idx="4"/>
          </p:nvPr>
        </p:nvSpPr>
        <p:spPr>
          <a:xfrm>
            <a:off x="4756609" y="3361722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6" name="Google Shape;606;p79"/>
          <p:cNvSpPr txBox="1">
            <a:spLocks noGrp="1"/>
          </p:cNvSpPr>
          <p:nvPr>
            <p:ph type="subTitle" idx="5"/>
          </p:nvPr>
        </p:nvSpPr>
        <p:spPr>
          <a:xfrm>
            <a:off x="5405750" y="3354825"/>
            <a:ext cx="2931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Consult and export the data returned by the chatbot</a:t>
            </a:r>
            <a:endParaRPr/>
          </a:p>
        </p:txBody>
      </p:sp>
      <p:sp>
        <p:nvSpPr>
          <p:cNvPr id="607" name="Google Shape;607;p79"/>
          <p:cNvSpPr txBox="1">
            <a:spLocks noGrp="1"/>
          </p:cNvSpPr>
          <p:nvPr>
            <p:ph type="title" idx="7"/>
          </p:nvPr>
        </p:nvSpPr>
        <p:spPr>
          <a:xfrm>
            <a:off x="2416152" y="3361747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8" name="Google Shape;608;p79"/>
          <p:cNvSpPr txBox="1">
            <a:spLocks noGrp="1"/>
          </p:cNvSpPr>
          <p:nvPr>
            <p:ph type="title" idx="13"/>
          </p:nvPr>
        </p:nvSpPr>
        <p:spPr>
          <a:xfrm>
            <a:off x="4758109" y="1961265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9" name="Google Shape;609;p79"/>
          <p:cNvSpPr txBox="1">
            <a:spLocks noGrp="1"/>
          </p:cNvSpPr>
          <p:nvPr>
            <p:ph type="subTitle" idx="14"/>
          </p:nvPr>
        </p:nvSpPr>
        <p:spPr>
          <a:xfrm>
            <a:off x="5407250" y="1941775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user functions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FF09DA-89DC-4256-861E-FE1A5E970508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28344-CFB9-47BA-A6FA-D0267D971153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/>
          <p:nvPr/>
        </p:nvSpPr>
        <p:spPr>
          <a:xfrm>
            <a:off x="2894439" y="1266220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9"/>
          <p:cNvSpPr/>
          <p:nvPr/>
        </p:nvSpPr>
        <p:spPr>
          <a:xfrm>
            <a:off x="2859039" y="2433908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9"/>
          <p:cNvSpPr/>
          <p:nvPr/>
        </p:nvSpPr>
        <p:spPr>
          <a:xfrm>
            <a:off x="5502214" y="2433908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9"/>
          <p:cNvSpPr/>
          <p:nvPr/>
        </p:nvSpPr>
        <p:spPr>
          <a:xfrm>
            <a:off x="5537614" y="1266220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69"/>
          <p:cNvSpPr txBox="1">
            <a:spLocks noGrp="1"/>
          </p:cNvSpPr>
          <p:nvPr>
            <p:ph type="title"/>
          </p:nvPr>
        </p:nvSpPr>
        <p:spPr>
          <a:xfrm>
            <a:off x="2816989" y="1232920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subTitle" idx="1"/>
          </p:nvPr>
        </p:nvSpPr>
        <p:spPr>
          <a:xfrm>
            <a:off x="3380962" y="1266220"/>
            <a:ext cx="195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1" name="Google Shape;501;p69"/>
          <p:cNvSpPr txBox="1">
            <a:spLocks noGrp="1"/>
          </p:cNvSpPr>
          <p:nvPr>
            <p:ph type="subTitle" idx="4"/>
          </p:nvPr>
        </p:nvSpPr>
        <p:spPr>
          <a:xfrm>
            <a:off x="6075739" y="2433908"/>
            <a:ext cx="195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fr-FR" dirty="0">
                <a:solidFill>
                  <a:schemeClr val="accent1"/>
                </a:solidFill>
              </a:rPr>
              <a:t>REQUIREMENTS SPECIFICATION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02" name="Google Shape;502;p69"/>
          <p:cNvSpPr txBox="1">
            <a:spLocks noGrp="1"/>
          </p:cNvSpPr>
          <p:nvPr>
            <p:ph type="title" idx="6"/>
          </p:nvPr>
        </p:nvSpPr>
        <p:spPr>
          <a:xfrm>
            <a:off x="2793066" y="2388005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3" name="Google Shape;503;p69"/>
          <p:cNvSpPr txBox="1">
            <a:spLocks noGrp="1"/>
          </p:cNvSpPr>
          <p:nvPr>
            <p:ph type="subTitle" idx="7"/>
          </p:nvPr>
        </p:nvSpPr>
        <p:spPr>
          <a:xfrm>
            <a:off x="3431785" y="2433908"/>
            <a:ext cx="195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accent1"/>
                </a:solidFill>
              </a:rPr>
              <a:t>STUDY OF THE ART</a:t>
            </a:r>
          </a:p>
        </p:txBody>
      </p:sp>
      <p:sp>
        <p:nvSpPr>
          <p:cNvPr id="504" name="Google Shape;504;p69"/>
          <p:cNvSpPr txBox="1">
            <a:spLocks noGrp="1"/>
          </p:cNvSpPr>
          <p:nvPr>
            <p:ph type="title" idx="9"/>
          </p:nvPr>
        </p:nvSpPr>
        <p:spPr>
          <a:xfrm>
            <a:off x="5460212" y="1232910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9"/>
          <p:cNvSpPr txBox="1">
            <a:spLocks noGrp="1"/>
          </p:cNvSpPr>
          <p:nvPr>
            <p:ph type="subTitle" idx="13"/>
          </p:nvPr>
        </p:nvSpPr>
        <p:spPr>
          <a:xfrm>
            <a:off x="6116864" y="1160620"/>
            <a:ext cx="195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accent1"/>
                </a:solidFill>
              </a:rPr>
              <a:t>PROJECT ENVIRONMENT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08" name="Google Shape;508;p69"/>
          <p:cNvSpPr txBox="1">
            <a:spLocks noGrp="1"/>
          </p:cNvSpPr>
          <p:nvPr>
            <p:ph type="ctrTitle" idx="15"/>
          </p:nvPr>
        </p:nvSpPr>
        <p:spPr>
          <a:xfrm>
            <a:off x="2793248" y="35294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509" name="Google Shape;509;p69"/>
          <p:cNvSpPr txBox="1">
            <a:spLocks noGrp="1"/>
          </p:cNvSpPr>
          <p:nvPr>
            <p:ph type="title" idx="9"/>
          </p:nvPr>
        </p:nvSpPr>
        <p:spPr>
          <a:xfrm>
            <a:off x="5424812" y="2387998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1" name="Image 20" descr="template-pl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555526"/>
            <a:ext cx="1872208" cy="30037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A750740-E69F-4786-B0FA-05483BD45E92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AF0EA0-B491-49E0-9E53-E8781D55B1D0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Google Shape;496;p69">
            <a:extLst>
              <a:ext uri="{FF2B5EF4-FFF2-40B4-BE49-F238E27FC236}">
                <a16:creationId xmlns:a16="http://schemas.microsoft.com/office/drawing/2014/main" id="{EB57F12C-8425-4ABF-8F63-EEEB5659B667}"/>
              </a:ext>
            </a:extLst>
          </p:cNvPr>
          <p:cNvSpPr/>
          <p:nvPr/>
        </p:nvSpPr>
        <p:spPr>
          <a:xfrm>
            <a:off x="5478287" y="3498387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01;p69">
            <a:extLst>
              <a:ext uri="{FF2B5EF4-FFF2-40B4-BE49-F238E27FC236}">
                <a16:creationId xmlns:a16="http://schemas.microsoft.com/office/drawing/2014/main" id="{12BF0EC1-CD2A-44D4-83F0-C84A86542DD0}"/>
              </a:ext>
            </a:extLst>
          </p:cNvPr>
          <p:cNvSpPr txBox="1">
            <a:spLocks/>
          </p:cNvSpPr>
          <p:nvPr/>
        </p:nvSpPr>
        <p:spPr>
          <a:xfrm>
            <a:off x="6051812" y="3498387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REALIZATION</a:t>
            </a:r>
          </a:p>
        </p:txBody>
      </p:sp>
      <p:sp>
        <p:nvSpPr>
          <p:cNvPr id="25" name="Google Shape;509;p69">
            <a:extLst>
              <a:ext uri="{FF2B5EF4-FFF2-40B4-BE49-F238E27FC236}">
                <a16:creationId xmlns:a16="http://schemas.microsoft.com/office/drawing/2014/main" id="{8198E098-ED2E-4149-98E1-589D25A7A32A}"/>
              </a:ext>
            </a:extLst>
          </p:cNvPr>
          <p:cNvSpPr txBox="1">
            <a:spLocks/>
          </p:cNvSpPr>
          <p:nvPr/>
        </p:nvSpPr>
        <p:spPr>
          <a:xfrm>
            <a:off x="5400885" y="3452477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5" name="Google Shape;496;p69">
            <a:extLst>
              <a:ext uri="{FF2B5EF4-FFF2-40B4-BE49-F238E27FC236}">
                <a16:creationId xmlns:a16="http://schemas.microsoft.com/office/drawing/2014/main" id="{707755EC-2AD3-4D12-A11E-BCC2C480AB87}"/>
              </a:ext>
            </a:extLst>
          </p:cNvPr>
          <p:cNvSpPr/>
          <p:nvPr/>
        </p:nvSpPr>
        <p:spPr>
          <a:xfrm>
            <a:off x="2870464" y="3499509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01;p69">
            <a:extLst>
              <a:ext uri="{FF2B5EF4-FFF2-40B4-BE49-F238E27FC236}">
                <a16:creationId xmlns:a16="http://schemas.microsoft.com/office/drawing/2014/main" id="{68044434-B1E0-45F0-96AB-25E45239A71A}"/>
              </a:ext>
            </a:extLst>
          </p:cNvPr>
          <p:cNvSpPr txBox="1">
            <a:spLocks/>
          </p:cNvSpPr>
          <p:nvPr/>
        </p:nvSpPr>
        <p:spPr>
          <a:xfrm>
            <a:off x="3443989" y="3499509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DESIGN</a:t>
            </a:r>
            <a:endParaRPr lang="fr-FR" dirty="0"/>
          </a:p>
        </p:txBody>
      </p:sp>
      <p:sp>
        <p:nvSpPr>
          <p:cNvPr id="37" name="Google Shape;509;p69">
            <a:extLst>
              <a:ext uri="{FF2B5EF4-FFF2-40B4-BE49-F238E27FC236}">
                <a16:creationId xmlns:a16="http://schemas.microsoft.com/office/drawing/2014/main" id="{049784BA-F29F-4C71-8039-1A517CE55921}"/>
              </a:ext>
            </a:extLst>
          </p:cNvPr>
          <p:cNvSpPr txBox="1">
            <a:spLocks/>
          </p:cNvSpPr>
          <p:nvPr/>
        </p:nvSpPr>
        <p:spPr>
          <a:xfrm>
            <a:off x="2793062" y="3453599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9" name="Google Shape;496;p69">
            <a:extLst>
              <a:ext uri="{FF2B5EF4-FFF2-40B4-BE49-F238E27FC236}">
                <a16:creationId xmlns:a16="http://schemas.microsoft.com/office/drawing/2014/main" id="{40FE0129-7771-4100-97FB-599C5D48C491}"/>
              </a:ext>
            </a:extLst>
          </p:cNvPr>
          <p:cNvSpPr/>
          <p:nvPr/>
        </p:nvSpPr>
        <p:spPr>
          <a:xfrm>
            <a:off x="3586439" y="4424285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01;p69">
            <a:extLst>
              <a:ext uri="{FF2B5EF4-FFF2-40B4-BE49-F238E27FC236}">
                <a16:creationId xmlns:a16="http://schemas.microsoft.com/office/drawing/2014/main" id="{D1258BAC-ED6D-4C4B-8140-FBF5B501525C}"/>
              </a:ext>
            </a:extLst>
          </p:cNvPr>
          <p:cNvSpPr txBox="1">
            <a:spLocks/>
          </p:cNvSpPr>
          <p:nvPr/>
        </p:nvSpPr>
        <p:spPr>
          <a:xfrm>
            <a:off x="4159964" y="4424285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CONCLUSION</a:t>
            </a:r>
          </a:p>
        </p:txBody>
      </p:sp>
      <p:sp>
        <p:nvSpPr>
          <p:cNvPr id="31" name="Google Shape;509;p69">
            <a:extLst>
              <a:ext uri="{FF2B5EF4-FFF2-40B4-BE49-F238E27FC236}">
                <a16:creationId xmlns:a16="http://schemas.microsoft.com/office/drawing/2014/main" id="{347D8044-9632-4B91-956A-0EEFCE65567C}"/>
              </a:ext>
            </a:extLst>
          </p:cNvPr>
          <p:cNvSpPr txBox="1">
            <a:spLocks/>
          </p:cNvSpPr>
          <p:nvPr/>
        </p:nvSpPr>
        <p:spPr>
          <a:xfrm>
            <a:off x="3509037" y="4378375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0"/>
          <p:cNvSpPr txBox="1">
            <a:spLocks noGrp="1"/>
          </p:cNvSpPr>
          <p:nvPr>
            <p:ph type="ctrTitle"/>
          </p:nvPr>
        </p:nvSpPr>
        <p:spPr>
          <a:xfrm>
            <a:off x="828346" y="530275"/>
            <a:ext cx="7142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616" name="Google Shape;616;p80"/>
          <p:cNvSpPr/>
          <p:nvPr/>
        </p:nvSpPr>
        <p:spPr>
          <a:xfrm>
            <a:off x="2472764" y="2041563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80"/>
          <p:cNvSpPr/>
          <p:nvPr/>
        </p:nvSpPr>
        <p:spPr>
          <a:xfrm>
            <a:off x="2951289" y="3340075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0"/>
          <p:cNvSpPr/>
          <p:nvPr/>
        </p:nvSpPr>
        <p:spPr>
          <a:xfrm>
            <a:off x="4814711" y="2041563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0"/>
          <p:cNvSpPr txBox="1">
            <a:spLocks noGrp="1"/>
          </p:cNvSpPr>
          <p:nvPr>
            <p:ph type="title" idx="2"/>
          </p:nvPr>
        </p:nvSpPr>
        <p:spPr>
          <a:xfrm>
            <a:off x="2395360" y="2008259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20" name="Google Shape;620;p80"/>
          <p:cNvSpPr txBox="1">
            <a:spLocks noGrp="1"/>
          </p:cNvSpPr>
          <p:nvPr>
            <p:ph type="subTitle" idx="8"/>
          </p:nvPr>
        </p:nvSpPr>
        <p:spPr>
          <a:xfrm>
            <a:off x="3538025" y="3393400"/>
            <a:ext cx="273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Manage the rules of use of the chatbot</a:t>
            </a:r>
            <a:endParaRPr/>
          </a:p>
        </p:txBody>
      </p:sp>
      <p:sp>
        <p:nvSpPr>
          <p:cNvPr id="621" name="Google Shape;621;p80"/>
          <p:cNvSpPr txBox="1">
            <a:spLocks noGrp="1"/>
          </p:cNvSpPr>
          <p:nvPr>
            <p:ph type="subTitle" idx="1"/>
          </p:nvPr>
        </p:nvSpPr>
        <p:spPr>
          <a:xfrm>
            <a:off x="3059500" y="1988763"/>
            <a:ext cx="1677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Consult users history</a:t>
            </a:r>
            <a:endParaRPr/>
          </a:p>
        </p:txBody>
      </p:sp>
      <p:sp>
        <p:nvSpPr>
          <p:cNvPr id="622" name="Google Shape;622;p80"/>
          <p:cNvSpPr txBox="1">
            <a:spLocks noGrp="1"/>
          </p:cNvSpPr>
          <p:nvPr>
            <p:ph type="title" idx="7"/>
          </p:nvPr>
        </p:nvSpPr>
        <p:spPr>
          <a:xfrm>
            <a:off x="2875377" y="3294172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623" name="Google Shape;623;p80"/>
          <p:cNvSpPr txBox="1">
            <a:spLocks noGrp="1"/>
          </p:cNvSpPr>
          <p:nvPr>
            <p:ph type="title" idx="13"/>
          </p:nvPr>
        </p:nvSpPr>
        <p:spPr>
          <a:xfrm>
            <a:off x="4737309" y="2008252"/>
            <a:ext cx="627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24" name="Google Shape;624;p80"/>
          <p:cNvSpPr txBox="1">
            <a:spLocks noGrp="1"/>
          </p:cNvSpPr>
          <p:nvPr>
            <p:ph type="subTitle" idx="14"/>
          </p:nvPr>
        </p:nvSpPr>
        <p:spPr>
          <a:xfrm>
            <a:off x="5386450" y="1988763"/>
            <a:ext cx="217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 chatbot statistics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3C4D92-2652-4936-B017-7F0B0E67798B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047470-9E36-49FD-ACA0-DEC0FCB610BF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1"/>
          <p:cNvSpPr txBox="1">
            <a:spLocks noGrp="1"/>
          </p:cNvSpPr>
          <p:nvPr>
            <p:ph type="ctrTitle"/>
          </p:nvPr>
        </p:nvSpPr>
        <p:spPr>
          <a:xfrm>
            <a:off x="828346" y="530275"/>
            <a:ext cx="7142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FUNCTIONAL REQUIREMENTS</a:t>
            </a:r>
            <a:endParaRPr/>
          </a:p>
        </p:txBody>
      </p:sp>
      <p:sp>
        <p:nvSpPr>
          <p:cNvPr id="631" name="Google Shape;631;p81"/>
          <p:cNvSpPr/>
          <p:nvPr/>
        </p:nvSpPr>
        <p:spPr>
          <a:xfrm>
            <a:off x="2477364" y="2042825"/>
            <a:ext cx="472200" cy="472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81"/>
          <p:cNvSpPr/>
          <p:nvPr/>
        </p:nvSpPr>
        <p:spPr>
          <a:xfrm>
            <a:off x="2477364" y="3050600"/>
            <a:ext cx="472200" cy="472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81"/>
          <p:cNvSpPr/>
          <p:nvPr/>
        </p:nvSpPr>
        <p:spPr>
          <a:xfrm>
            <a:off x="4860032" y="3075806"/>
            <a:ext cx="472200" cy="472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1"/>
          <p:cNvSpPr/>
          <p:nvPr/>
        </p:nvSpPr>
        <p:spPr>
          <a:xfrm>
            <a:off x="4819311" y="2042825"/>
            <a:ext cx="472200" cy="472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1"/>
          <p:cNvSpPr txBox="1">
            <a:spLocks noGrp="1"/>
          </p:cNvSpPr>
          <p:nvPr>
            <p:ph type="subTitle" idx="8"/>
          </p:nvPr>
        </p:nvSpPr>
        <p:spPr>
          <a:xfrm>
            <a:off x="3064100" y="2997775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636" name="Google Shape;636;p81"/>
          <p:cNvSpPr txBox="1">
            <a:spLocks noGrp="1"/>
          </p:cNvSpPr>
          <p:nvPr>
            <p:ph type="subTitle" idx="1"/>
          </p:nvPr>
        </p:nvSpPr>
        <p:spPr>
          <a:xfrm>
            <a:off x="3064100" y="1990025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Availability</a:t>
            </a:r>
            <a:endParaRPr/>
          </a:p>
        </p:txBody>
      </p:sp>
      <p:sp>
        <p:nvSpPr>
          <p:cNvPr id="637" name="Google Shape;637;p81"/>
          <p:cNvSpPr txBox="1">
            <a:spLocks noGrp="1"/>
          </p:cNvSpPr>
          <p:nvPr>
            <p:ph type="subTitle" idx="5"/>
          </p:nvPr>
        </p:nvSpPr>
        <p:spPr>
          <a:xfrm>
            <a:off x="5391050" y="2997775"/>
            <a:ext cx="2931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Ergonomics</a:t>
            </a:r>
            <a:endParaRPr/>
          </a:p>
        </p:txBody>
      </p:sp>
      <p:sp>
        <p:nvSpPr>
          <p:cNvPr id="638" name="Google Shape;638;p81"/>
          <p:cNvSpPr txBox="1">
            <a:spLocks noGrp="1"/>
          </p:cNvSpPr>
          <p:nvPr>
            <p:ph type="subTitle" idx="14"/>
          </p:nvPr>
        </p:nvSpPr>
        <p:spPr>
          <a:xfrm>
            <a:off x="5391050" y="1990025"/>
            <a:ext cx="13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40" name="Google Shape;640;p81"/>
          <p:cNvSpPr/>
          <p:nvPr/>
        </p:nvSpPr>
        <p:spPr>
          <a:xfrm>
            <a:off x="2477364" y="4058350"/>
            <a:ext cx="472200" cy="472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1"/>
          <p:cNvSpPr/>
          <p:nvPr/>
        </p:nvSpPr>
        <p:spPr>
          <a:xfrm>
            <a:off x="4788024" y="4011910"/>
            <a:ext cx="472200" cy="472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p81"/>
          <p:cNvSpPr txBox="1">
            <a:spLocks noGrp="1"/>
          </p:cNvSpPr>
          <p:nvPr>
            <p:ph type="subTitle" idx="8"/>
          </p:nvPr>
        </p:nvSpPr>
        <p:spPr>
          <a:xfrm>
            <a:off x="3064100" y="4005525"/>
            <a:ext cx="1618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Interoperability</a:t>
            </a:r>
            <a:endParaRPr/>
          </a:p>
        </p:txBody>
      </p:sp>
      <p:sp>
        <p:nvSpPr>
          <p:cNvPr id="643" name="Google Shape;643;p81"/>
          <p:cNvSpPr txBox="1">
            <a:spLocks noGrp="1"/>
          </p:cNvSpPr>
          <p:nvPr>
            <p:ph type="subTitle" idx="5"/>
          </p:nvPr>
        </p:nvSpPr>
        <p:spPr>
          <a:xfrm>
            <a:off x="5391050" y="4005525"/>
            <a:ext cx="2931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Reusability</a:t>
            </a:r>
            <a:endParaRPr/>
          </a:p>
        </p:txBody>
      </p:sp>
      <p:grpSp>
        <p:nvGrpSpPr>
          <p:cNvPr id="16" name="Google Shape;833;p101"/>
          <p:cNvGrpSpPr/>
          <p:nvPr/>
        </p:nvGrpSpPr>
        <p:grpSpPr>
          <a:xfrm>
            <a:off x="4860032" y="4083918"/>
            <a:ext cx="288032" cy="360040"/>
            <a:chOff x="4906800" y="1507500"/>
            <a:chExt cx="70350" cy="71075"/>
          </a:xfrm>
          <a:solidFill>
            <a:schemeClr val="tx1"/>
          </a:solidFill>
        </p:grpSpPr>
        <p:sp>
          <p:nvSpPr>
            <p:cNvPr id="17" name="Google Shape;834;p101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101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101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101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101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712;p112"/>
          <p:cNvGrpSpPr/>
          <p:nvPr/>
        </p:nvGrpSpPr>
        <p:grpSpPr>
          <a:xfrm>
            <a:off x="4860032" y="2067694"/>
            <a:ext cx="360040" cy="360040"/>
            <a:chOff x="5621097" y="1500761"/>
            <a:chExt cx="371424" cy="355446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3" name="Google Shape;12713;p112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14;p112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382;p112"/>
          <p:cNvGrpSpPr/>
          <p:nvPr/>
        </p:nvGrpSpPr>
        <p:grpSpPr>
          <a:xfrm>
            <a:off x="2555776" y="3075806"/>
            <a:ext cx="362321" cy="364231"/>
            <a:chOff x="6069423" y="2891892"/>
            <a:chExt cx="362321" cy="364231"/>
          </a:xfrm>
        </p:grpSpPr>
        <p:sp>
          <p:nvSpPr>
            <p:cNvPr id="26" name="Google Shape;12383;p112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Google Shape;12384;p112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12385;p112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12386;p112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12387;p112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Google Shape;12388;p112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2" name="Google Shape;10863;p109"/>
          <p:cNvSpPr/>
          <p:nvPr/>
        </p:nvSpPr>
        <p:spPr>
          <a:xfrm>
            <a:off x="2483768" y="4083918"/>
            <a:ext cx="432047" cy="360040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12744;p112"/>
          <p:cNvGrpSpPr/>
          <p:nvPr/>
        </p:nvGrpSpPr>
        <p:grpSpPr>
          <a:xfrm>
            <a:off x="4860032" y="3147814"/>
            <a:ext cx="432048" cy="360040"/>
            <a:chOff x="2780301" y="1521896"/>
            <a:chExt cx="333133" cy="321037"/>
          </a:xfrm>
        </p:grpSpPr>
        <p:sp>
          <p:nvSpPr>
            <p:cNvPr id="34" name="Google Shape;12745;p112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746;p112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747;p112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748;p112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749;p112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50;p112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51;p112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52;p112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753;p112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754;p112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55;p112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56;p112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57;p112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58;p112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59;p112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60;p112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61;p112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62;p112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63;p112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64;p112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9693;p108"/>
          <p:cNvGrpSpPr/>
          <p:nvPr/>
        </p:nvGrpSpPr>
        <p:grpSpPr>
          <a:xfrm>
            <a:off x="2483768" y="2067694"/>
            <a:ext cx="418005" cy="432048"/>
            <a:chOff x="1756921" y="1509739"/>
            <a:chExt cx="345997" cy="345997"/>
          </a:xfrm>
        </p:grpSpPr>
        <p:sp>
          <p:nvSpPr>
            <p:cNvPr id="55" name="Google Shape;9694;p108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Google Shape;9695;p108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9696;p108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Google Shape;9697;p108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Google Shape;9698;p108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Google Shape;9699;p108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Google Shape;9700;p108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Google Shape;9701;p108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Google Shape;9702;p108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Google Shape;9703;p108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Google Shape;9704;p108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Google Shape;9705;p108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Google Shape;9706;p108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Google Shape;9707;p108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Google Shape;9708;p108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Google Shape;9709;p108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Google Shape;9710;p108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AC1A1A7-1A38-4B1F-B3BC-14C1F5913F11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E512FB-00CE-42D3-AF7C-F579450DDCBC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2"/>
          <p:cNvSpPr txBox="1">
            <a:spLocks noGrp="1"/>
          </p:cNvSpPr>
          <p:nvPr>
            <p:ph type="ctrTitle"/>
          </p:nvPr>
        </p:nvSpPr>
        <p:spPr>
          <a:xfrm>
            <a:off x="1667897" y="2086500"/>
            <a:ext cx="5984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USE CASE DIAGRAM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FF392-087B-4CD1-9B31-FBD0EF13046F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B589E-9190-4BE1-BD93-5E82DFE209FB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0"/>
            <a:ext cx="475252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3A5AB5-604D-4726-A871-C9D9DDD5646F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A0D8C-8578-46D8-A716-C4966D7BBF77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4"/>
          <p:cNvSpPr txBox="1">
            <a:spLocks noGrp="1"/>
          </p:cNvSpPr>
          <p:nvPr>
            <p:ph type="ctrTitle"/>
          </p:nvPr>
        </p:nvSpPr>
        <p:spPr>
          <a:xfrm>
            <a:off x="815475" y="2735027"/>
            <a:ext cx="3356700" cy="13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659" name="Google Shape;659;p84"/>
          <p:cNvSpPr/>
          <p:nvPr/>
        </p:nvSpPr>
        <p:spPr>
          <a:xfrm>
            <a:off x="943664" y="1340584"/>
            <a:ext cx="1300800" cy="13008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84"/>
          <p:cNvSpPr txBox="1">
            <a:spLocks noGrp="1"/>
          </p:cNvSpPr>
          <p:nvPr>
            <p:ph type="title" idx="2"/>
          </p:nvPr>
        </p:nvSpPr>
        <p:spPr>
          <a:xfrm>
            <a:off x="943675" y="1340575"/>
            <a:ext cx="13008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64" name="Google Shape;664;p84"/>
          <p:cNvSpPr/>
          <p:nvPr/>
        </p:nvSpPr>
        <p:spPr>
          <a:xfrm>
            <a:off x="5547650" y="4308450"/>
            <a:ext cx="2883000" cy="29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84"/>
          <p:cNvSpPr/>
          <p:nvPr/>
        </p:nvSpPr>
        <p:spPr>
          <a:xfrm>
            <a:off x="7578400" y="2289750"/>
            <a:ext cx="564000" cy="5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 12" descr="canva_webdesigner_he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0"/>
            <a:ext cx="529208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A6BCD7-0397-41D8-A196-28D573A47E3C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0C776-74D1-4555-A59D-F4AA9EC9C16D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5"/>
          <p:cNvSpPr txBox="1">
            <a:spLocks noGrp="1"/>
          </p:cNvSpPr>
          <p:nvPr>
            <p:ph type="ctrTitle"/>
          </p:nvPr>
        </p:nvSpPr>
        <p:spPr>
          <a:xfrm>
            <a:off x="828347" y="530275"/>
            <a:ext cx="5823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ARCHITECTURE</a:t>
            </a: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8157BD-0E6D-4208-A91A-A179BA04623E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91110-E8CA-4716-B387-B732B218924E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91BF7C-5BA5-4449-A05B-11D617FCF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87" y="1500775"/>
            <a:ext cx="4843425" cy="29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1"/>
          <p:cNvSpPr txBox="1">
            <a:spLocks noGrp="1"/>
          </p:cNvSpPr>
          <p:nvPr>
            <p:ph type="ctrTitle"/>
          </p:nvPr>
        </p:nvSpPr>
        <p:spPr>
          <a:xfrm>
            <a:off x="1156447" y="105675"/>
            <a:ext cx="6303000" cy="7378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DEPLOYMENT DIAGRAM (N-TIER ARCHITECTURE)</a:t>
            </a:r>
            <a:endParaRPr sz="2500" dirty="0"/>
          </a:p>
        </p:txBody>
      </p:sp>
      <p:pic>
        <p:nvPicPr>
          <p:cNvPr id="4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843558"/>
            <a:ext cx="4410490" cy="41942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65C4EA-78C1-42EE-A6F4-55A885F80226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0835AE-82F2-4F32-8D56-1619FB65E0B9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7"/>
          <p:cNvSpPr txBox="1">
            <a:spLocks noGrp="1"/>
          </p:cNvSpPr>
          <p:nvPr>
            <p:ph type="ctrTitle" idx="21"/>
          </p:nvPr>
        </p:nvSpPr>
        <p:spPr>
          <a:xfrm>
            <a:off x="965000" y="173700"/>
            <a:ext cx="57513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ADD RULE SEQUENCE DIAGRAM</a:t>
            </a:r>
            <a:endParaRPr sz="2500"/>
          </a:p>
        </p:txBody>
      </p:sp>
      <p:pic>
        <p:nvPicPr>
          <p:cNvPr id="4" name="Picture 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15566"/>
            <a:ext cx="6105586" cy="3990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119067-8EE2-4CCE-8885-1B06A172F3C5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F808C-7190-4DCA-85E0-CEA0C47AAE65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8"/>
          <p:cNvSpPr txBox="1">
            <a:spLocks noGrp="1"/>
          </p:cNvSpPr>
          <p:nvPr>
            <p:ph type="ctrTitle" idx="21"/>
          </p:nvPr>
        </p:nvSpPr>
        <p:spPr>
          <a:xfrm>
            <a:off x="971600" y="51470"/>
            <a:ext cx="57513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/>
              <a:t>CHATBOT INTERACTION SEQUENCE DIAGRAM</a:t>
            </a:r>
            <a:endParaRPr sz="2500" dirty="0"/>
          </a:p>
        </p:txBody>
      </p:sp>
      <p:pic>
        <p:nvPicPr>
          <p:cNvPr id="4" name="Picture 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675828"/>
            <a:ext cx="4680520" cy="42721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EB0777-A54F-4D45-B0B4-5F00334B1DBB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306C2-C4FB-4228-9DFC-16AA1507CF3A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9"/>
          <p:cNvSpPr txBox="1">
            <a:spLocks noGrp="1"/>
          </p:cNvSpPr>
          <p:nvPr>
            <p:ph type="title"/>
          </p:nvPr>
        </p:nvSpPr>
        <p:spPr>
          <a:xfrm>
            <a:off x="712975" y="2141250"/>
            <a:ext cx="77175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CLASS DIAGRAM</a:t>
            </a:r>
            <a:endParaRPr sz="4000" dirty="0"/>
          </a:p>
        </p:txBody>
      </p:sp>
      <p:sp>
        <p:nvSpPr>
          <p:cNvPr id="698" name="Google Shape;698;p89"/>
          <p:cNvSpPr/>
          <p:nvPr/>
        </p:nvSpPr>
        <p:spPr>
          <a:xfrm rot="-5400000">
            <a:off x="4159377" y="910386"/>
            <a:ext cx="173100" cy="17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89"/>
          <p:cNvSpPr/>
          <p:nvPr/>
        </p:nvSpPr>
        <p:spPr>
          <a:xfrm rot="-5400000">
            <a:off x="4810983" y="910391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89"/>
          <p:cNvSpPr/>
          <p:nvPr/>
        </p:nvSpPr>
        <p:spPr>
          <a:xfrm rot="-5400000">
            <a:off x="4485181" y="910397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CC4A2-42CF-49E4-B2C7-7466BB574F0A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7C2E39-6035-4769-BE3F-296EC31ADEDB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discussing while standing in front of a large screen in front of people inside dim-lighted room">
            <a:extLst>
              <a:ext uri="{FF2B5EF4-FFF2-40B4-BE49-F238E27FC236}">
                <a16:creationId xmlns:a16="http://schemas.microsoft.com/office/drawing/2014/main" id="{0516B440-F459-497A-8EC4-AD3DD1252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r="20001"/>
          <a:stretch/>
        </p:blipFill>
        <p:spPr bwMode="auto">
          <a:xfrm>
            <a:off x="3635896" y="0"/>
            <a:ext cx="55081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" name="Google Shape;515;p70"/>
          <p:cNvSpPr txBox="1">
            <a:spLocks noGrp="1"/>
          </p:cNvSpPr>
          <p:nvPr>
            <p:ph type="ctrTitle"/>
          </p:nvPr>
        </p:nvSpPr>
        <p:spPr>
          <a:xfrm>
            <a:off x="943664" y="2787774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16" name="Google Shape;516;p70"/>
          <p:cNvSpPr/>
          <p:nvPr/>
        </p:nvSpPr>
        <p:spPr>
          <a:xfrm>
            <a:off x="943664" y="1340584"/>
            <a:ext cx="1300800" cy="13008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0"/>
          <p:cNvSpPr txBox="1">
            <a:spLocks noGrp="1"/>
          </p:cNvSpPr>
          <p:nvPr>
            <p:ph type="title" idx="2"/>
          </p:nvPr>
        </p:nvSpPr>
        <p:spPr>
          <a:xfrm>
            <a:off x="943675" y="1340575"/>
            <a:ext cx="13008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21" name="Google Shape;521;p70"/>
          <p:cNvSpPr/>
          <p:nvPr/>
        </p:nvSpPr>
        <p:spPr>
          <a:xfrm>
            <a:off x="6444208" y="4580506"/>
            <a:ext cx="2883000" cy="29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1DCBD7-C3D7-44AE-84AD-01D524C1159C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2EC82-9241-4884-BB36-9D7101C4E206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278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3478"/>
            <a:ext cx="8640960" cy="49439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3EA50-6DC7-40CD-B4D3-49D6D7014EFF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D2418-75AA-4CFC-911D-0A2EA73EB054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2"/>
          <p:cNvSpPr txBox="1">
            <a:spLocks noGrp="1"/>
          </p:cNvSpPr>
          <p:nvPr>
            <p:ph type="ctrTitle"/>
          </p:nvPr>
        </p:nvSpPr>
        <p:spPr>
          <a:xfrm>
            <a:off x="815475" y="2735027"/>
            <a:ext cx="3356700" cy="13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REALIZATION</a:t>
            </a:r>
            <a:endParaRPr/>
          </a:p>
        </p:txBody>
      </p:sp>
      <p:sp>
        <p:nvSpPr>
          <p:cNvPr id="717" name="Google Shape;717;p92"/>
          <p:cNvSpPr/>
          <p:nvPr/>
        </p:nvSpPr>
        <p:spPr>
          <a:xfrm>
            <a:off x="943664" y="1340584"/>
            <a:ext cx="1300800" cy="13008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92"/>
          <p:cNvSpPr txBox="1">
            <a:spLocks noGrp="1"/>
          </p:cNvSpPr>
          <p:nvPr>
            <p:ph type="title" idx="2"/>
          </p:nvPr>
        </p:nvSpPr>
        <p:spPr>
          <a:xfrm>
            <a:off x="943675" y="1340575"/>
            <a:ext cx="13008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22" name="Google Shape;722;p92"/>
          <p:cNvSpPr/>
          <p:nvPr/>
        </p:nvSpPr>
        <p:spPr>
          <a:xfrm>
            <a:off x="5547650" y="4308450"/>
            <a:ext cx="2883000" cy="29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92"/>
          <p:cNvSpPr/>
          <p:nvPr/>
        </p:nvSpPr>
        <p:spPr>
          <a:xfrm>
            <a:off x="7578400" y="2289750"/>
            <a:ext cx="564000" cy="5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 12" descr="im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0"/>
            <a:ext cx="5076056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6CD04C-603A-45A2-B267-B43B874E76C6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39FB4-AC38-4FFA-BDC2-1A492CD8D1A2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3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ENVIRONMENT</a:t>
            </a:r>
            <a:endParaRPr/>
          </a:p>
        </p:txBody>
      </p:sp>
      <p:pic>
        <p:nvPicPr>
          <p:cNvPr id="732" name="Google Shape;73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375" y="1796700"/>
            <a:ext cx="1989925" cy="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050" y="3601525"/>
            <a:ext cx="48768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175" y="1392625"/>
            <a:ext cx="1459175" cy="16235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253B87-86D3-434E-AD71-C322C4B27FA3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EA00C-0A92-48E5-85DC-297B2CD82FAF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4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ENVIRONMENT</a:t>
            </a:r>
            <a:endParaRPr/>
          </a:p>
        </p:txBody>
      </p:sp>
      <p:pic>
        <p:nvPicPr>
          <p:cNvPr id="740" name="Google Shape;74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138" y="1269224"/>
            <a:ext cx="1644784" cy="15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725" y="1468938"/>
            <a:ext cx="2681350" cy="119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8150" y="3182575"/>
            <a:ext cx="3831075" cy="1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F4014C-8093-4AE7-9909-39DD747F353E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977BA-47CD-4228-B0A7-6175BC9CF7B0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5"/>
          <p:cNvSpPr txBox="1">
            <a:spLocks noGrp="1"/>
          </p:cNvSpPr>
          <p:nvPr>
            <p:ph type="title"/>
          </p:nvPr>
        </p:nvSpPr>
        <p:spPr>
          <a:xfrm>
            <a:off x="713225" y="2146050"/>
            <a:ext cx="77175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MAIN GRAPHICAL INTERFACES</a:t>
            </a:r>
            <a:endParaRPr dirty="0"/>
          </a:p>
        </p:txBody>
      </p:sp>
      <p:sp>
        <p:nvSpPr>
          <p:cNvPr id="748" name="Google Shape;748;p95"/>
          <p:cNvSpPr/>
          <p:nvPr/>
        </p:nvSpPr>
        <p:spPr>
          <a:xfrm rot="-5400000">
            <a:off x="4159377" y="910386"/>
            <a:ext cx="173100" cy="17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95"/>
          <p:cNvSpPr/>
          <p:nvPr/>
        </p:nvSpPr>
        <p:spPr>
          <a:xfrm rot="-5400000">
            <a:off x="4810983" y="910391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5"/>
          <p:cNvSpPr/>
          <p:nvPr/>
        </p:nvSpPr>
        <p:spPr>
          <a:xfrm rot="-5400000">
            <a:off x="4485181" y="910397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73FF7-BAA1-44A3-BFC4-C64A11A798F3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D1F31-A0DA-425A-9E8F-752BCC1D0A7E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06663B-5C3B-4A2B-BC52-AA5D39104D1A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1F016-3A41-494C-A0C3-A9BD3B6BCCEC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Conversation">
            <a:hlinkClick r:id="" action="ppaction://media"/>
            <a:extLst>
              <a:ext uri="{FF2B5EF4-FFF2-40B4-BE49-F238E27FC236}">
                <a16:creationId xmlns:a16="http://schemas.microsoft.com/office/drawing/2014/main" id="{6A5659BE-B4D3-4558-ABED-22CC3A44D4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92"/>
          <a:stretch/>
        </p:blipFill>
        <p:spPr>
          <a:xfrm>
            <a:off x="84138" y="843558"/>
            <a:ext cx="6703050" cy="3407895"/>
          </a:xfrm>
          <a:prstGeom prst="rect">
            <a:avLst/>
          </a:prstGeom>
        </p:spPr>
      </p:pic>
      <p:sp>
        <p:nvSpPr>
          <p:cNvPr id="22" name="Google Shape;747;p95">
            <a:extLst>
              <a:ext uri="{FF2B5EF4-FFF2-40B4-BE49-F238E27FC236}">
                <a16:creationId xmlns:a16="http://schemas.microsoft.com/office/drawing/2014/main" id="{94CE741F-2051-4F30-BB3F-96D49EE13E1C}"/>
              </a:ext>
            </a:extLst>
          </p:cNvPr>
          <p:cNvSpPr txBox="1">
            <a:spLocks/>
          </p:cNvSpPr>
          <p:nvPr/>
        </p:nvSpPr>
        <p:spPr>
          <a:xfrm>
            <a:off x="6787188" y="2025810"/>
            <a:ext cx="2465332" cy="109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CHATBOT CONVERSATION</a:t>
            </a:r>
          </a:p>
        </p:txBody>
      </p:sp>
    </p:spTree>
    <p:extLst>
      <p:ext uri="{BB962C8B-B14F-4D97-AF65-F5344CB8AC3E}">
        <p14:creationId xmlns:p14="http://schemas.microsoft.com/office/powerpoint/2010/main" val="6201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06663B-5C3B-4A2B-BC52-AA5D39104D1A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1F016-3A41-494C-A0C3-A9BD3B6BCCEC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Google Shape;747;p95">
            <a:extLst>
              <a:ext uri="{FF2B5EF4-FFF2-40B4-BE49-F238E27FC236}">
                <a16:creationId xmlns:a16="http://schemas.microsoft.com/office/drawing/2014/main" id="{94CE741F-2051-4F30-BB3F-96D49EE13E1C}"/>
              </a:ext>
            </a:extLst>
          </p:cNvPr>
          <p:cNvSpPr txBox="1">
            <a:spLocks/>
          </p:cNvSpPr>
          <p:nvPr/>
        </p:nvSpPr>
        <p:spPr>
          <a:xfrm>
            <a:off x="6911752" y="2043812"/>
            <a:ext cx="2232248" cy="105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CHATBOT TASK</a:t>
            </a:r>
          </a:p>
        </p:txBody>
      </p:sp>
      <p:pic>
        <p:nvPicPr>
          <p:cNvPr id="5" name="Task">
            <a:hlinkClick r:id="" action="ppaction://media"/>
            <a:extLst>
              <a:ext uri="{FF2B5EF4-FFF2-40B4-BE49-F238E27FC236}">
                <a16:creationId xmlns:a16="http://schemas.microsoft.com/office/drawing/2014/main" id="{96599C63-07AB-4C86-BCCF-E302CFE438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00"/>
          <a:stretch/>
        </p:blipFill>
        <p:spPr>
          <a:xfrm>
            <a:off x="134109" y="882532"/>
            <a:ext cx="6638346" cy="33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06663B-5C3B-4A2B-BC52-AA5D39104D1A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1F016-3A41-494C-A0C3-A9BD3B6BCCEC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Google Shape;747;p95">
            <a:extLst>
              <a:ext uri="{FF2B5EF4-FFF2-40B4-BE49-F238E27FC236}">
                <a16:creationId xmlns:a16="http://schemas.microsoft.com/office/drawing/2014/main" id="{94CE741F-2051-4F30-BB3F-96D49EE13E1C}"/>
              </a:ext>
            </a:extLst>
          </p:cNvPr>
          <p:cNvSpPr txBox="1">
            <a:spLocks/>
          </p:cNvSpPr>
          <p:nvPr/>
        </p:nvSpPr>
        <p:spPr>
          <a:xfrm>
            <a:off x="6911752" y="1839729"/>
            <a:ext cx="2232248" cy="1464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CHATBOT STATISTICS RESULT</a:t>
            </a:r>
          </a:p>
        </p:txBody>
      </p:sp>
      <p:pic>
        <p:nvPicPr>
          <p:cNvPr id="4" name="Statistics">
            <a:hlinkClick r:id="" action="ppaction://media"/>
            <a:extLst>
              <a:ext uri="{FF2B5EF4-FFF2-40B4-BE49-F238E27FC236}">
                <a16:creationId xmlns:a16="http://schemas.microsoft.com/office/drawing/2014/main" id="{AC0195D7-77FE-4E48-BBDF-AAD6769AF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962"/>
          <a:stretch/>
        </p:blipFill>
        <p:spPr>
          <a:xfrm>
            <a:off x="161183" y="771550"/>
            <a:ext cx="662529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06663B-5C3B-4A2B-BC52-AA5D39104D1A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1F016-3A41-494C-A0C3-A9BD3B6BCCEC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Google Shape;747;p95">
            <a:extLst>
              <a:ext uri="{FF2B5EF4-FFF2-40B4-BE49-F238E27FC236}">
                <a16:creationId xmlns:a16="http://schemas.microsoft.com/office/drawing/2014/main" id="{94CE741F-2051-4F30-BB3F-96D49EE13E1C}"/>
              </a:ext>
            </a:extLst>
          </p:cNvPr>
          <p:cNvSpPr txBox="1">
            <a:spLocks/>
          </p:cNvSpPr>
          <p:nvPr/>
        </p:nvSpPr>
        <p:spPr>
          <a:xfrm>
            <a:off x="6911752" y="2025720"/>
            <a:ext cx="2232248" cy="10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ADD A NEW TASK</a:t>
            </a:r>
          </a:p>
        </p:txBody>
      </p:sp>
      <p:pic>
        <p:nvPicPr>
          <p:cNvPr id="5" name="AddTaskHalf">
            <a:hlinkClick r:id="" action="ppaction://media"/>
            <a:extLst>
              <a:ext uri="{FF2B5EF4-FFF2-40B4-BE49-F238E27FC236}">
                <a16:creationId xmlns:a16="http://schemas.microsoft.com/office/drawing/2014/main" id="{E108B360-E52E-4831-9C0E-A52A54437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00"/>
          <a:stretch/>
        </p:blipFill>
        <p:spPr>
          <a:xfrm>
            <a:off x="144016" y="895286"/>
            <a:ext cx="6588224" cy="33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813CC7D-86F6-4D35-B7E7-54DB63A52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7" b="5807"/>
          <a:stretch/>
        </p:blipFill>
        <p:spPr>
          <a:xfrm>
            <a:off x="-24404" y="0"/>
            <a:ext cx="9192809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B124D1-EEB1-41E4-9214-E0831758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1" r="4221"/>
          <a:stretch/>
        </p:blipFill>
        <p:spPr>
          <a:xfrm>
            <a:off x="-8134" y="0"/>
            <a:ext cx="9160269" cy="5143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77F6DC-999D-4A78-BD33-34ED1B821E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23" b="5623"/>
          <a:stretch/>
        </p:blipFill>
        <p:spPr>
          <a:xfrm>
            <a:off x="-16270" y="0"/>
            <a:ext cx="9176540" cy="5143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110284-A4D3-44DD-B617-937FFCDF0C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30" r="523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ACFEF3-202C-4975-9E72-077717803D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54" b="555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F05A318-2CDA-437B-BDA3-17A02E95DC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95" r="52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0BC8E-91B9-45D1-9169-40C442EA2E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059" b="6059"/>
          <a:stretch/>
        </p:blipFill>
        <p:spPr>
          <a:xfrm>
            <a:off x="-16272" y="0"/>
            <a:ext cx="9176545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AAF15-D073-4824-B010-7D1D5EC3654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766" b="5766"/>
          <a:stretch/>
        </p:blipFill>
        <p:spPr>
          <a:xfrm>
            <a:off x="-24406" y="0"/>
            <a:ext cx="9192813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D9E42-3C28-4239-B15A-DB2BB85A6B5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636" b="6636"/>
          <a:stretch/>
        </p:blipFill>
        <p:spPr>
          <a:xfrm>
            <a:off x="-24406" y="0"/>
            <a:ext cx="9192812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1EEAF7-26B6-4E7F-BFC2-25DB5851A4E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85" r="5085"/>
          <a:stretch/>
        </p:blipFill>
        <p:spPr>
          <a:xfrm>
            <a:off x="-8134" y="0"/>
            <a:ext cx="9160268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90C021-9FBF-46D5-B305-C2A67F6FDBB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446" b="5446"/>
          <a:stretch/>
        </p:blipFill>
        <p:spPr>
          <a:xfrm>
            <a:off x="-16270" y="0"/>
            <a:ext cx="917654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7CE60D-2D3D-46B1-A324-7797192048E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728" b="5728"/>
          <a:stretch/>
        </p:blipFill>
        <p:spPr>
          <a:xfrm>
            <a:off x="0" y="0"/>
            <a:ext cx="9176544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6B2B5A-4920-458B-A9A0-727D6D38EC3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744" r="4744"/>
          <a:stretch/>
        </p:blipFill>
        <p:spPr>
          <a:xfrm>
            <a:off x="-20682" y="0"/>
            <a:ext cx="9176538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06663B-5C3B-4A2B-BC52-AA5D39104D1A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1F016-3A41-494C-A0C3-A9BD3B6BCCEC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iphone 7 on macbook pro">
            <a:extLst>
              <a:ext uri="{FF2B5EF4-FFF2-40B4-BE49-F238E27FC236}">
                <a16:creationId xmlns:a16="http://schemas.microsoft.com/office/drawing/2014/main" id="{F28152A4-1021-4F60-9927-D5795BF1B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1" b="21061"/>
          <a:stretch/>
        </p:blipFill>
        <p:spPr bwMode="auto">
          <a:xfrm>
            <a:off x="727707" y="474173"/>
            <a:ext cx="7855317" cy="303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2615175" y="3506727"/>
            <a:ext cx="57504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ROBIN</a:t>
            </a:r>
            <a:endParaRPr dirty="0"/>
          </a:p>
        </p:txBody>
      </p:sp>
      <p:sp>
        <p:nvSpPr>
          <p:cNvPr id="485" name="Google Shape;485;p68"/>
          <p:cNvSpPr txBox="1">
            <a:spLocks noGrp="1"/>
          </p:cNvSpPr>
          <p:nvPr>
            <p:ph type="subTitle" idx="1"/>
          </p:nvPr>
        </p:nvSpPr>
        <p:spPr>
          <a:xfrm>
            <a:off x="2615175" y="4207525"/>
            <a:ext cx="58065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chatbot that facilitates the use of the applications developed by prosoft international</a:t>
            </a:r>
            <a:endParaRPr dirty="0"/>
          </a:p>
        </p:txBody>
      </p:sp>
      <p:sp>
        <p:nvSpPr>
          <p:cNvPr id="487" name="Google Shape;487;p68"/>
          <p:cNvSpPr/>
          <p:nvPr/>
        </p:nvSpPr>
        <p:spPr>
          <a:xfrm>
            <a:off x="1907704" y="3291830"/>
            <a:ext cx="564000" cy="564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8"/>
          <p:cNvSpPr/>
          <p:nvPr/>
        </p:nvSpPr>
        <p:spPr>
          <a:xfrm rot="5400000">
            <a:off x="-110125" y="1873950"/>
            <a:ext cx="1646700" cy="30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8E9F8B-73B3-4266-9270-6EA6EA942790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D21003-A28F-44A4-A6FF-8F0FC3B336E5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724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5"/>
          <p:cNvSpPr txBox="1">
            <a:spLocks noGrp="1"/>
          </p:cNvSpPr>
          <p:nvPr>
            <p:ph type="title"/>
          </p:nvPr>
        </p:nvSpPr>
        <p:spPr>
          <a:xfrm>
            <a:off x="713225" y="2146050"/>
            <a:ext cx="77175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INTEGRATION TESTS</a:t>
            </a:r>
            <a:endParaRPr dirty="0"/>
          </a:p>
        </p:txBody>
      </p:sp>
      <p:sp>
        <p:nvSpPr>
          <p:cNvPr id="748" name="Google Shape;748;p95"/>
          <p:cNvSpPr/>
          <p:nvPr/>
        </p:nvSpPr>
        <p:spPr>
          <a:xfrm rot="-5400000">
            <a:off x="4159377" y="910386"/>
            <a:ext cx="173100" cy="17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95"/>
          <p:cNvSpPr/>
          <p:nvPr/>
        </p:nvSpPr>
        <p:spPr>
          <a:xfrm rot="-5400000">
            <a:off x="4810983" y="910391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5"/>
          <p:cNvSpPr/>
          <p:nvPr/>
        </p:nvSpPr>
        <p:spPr>
          <a:xfrm rot="-5400000">
            <a:off x="4485181" y="910397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8A73A-A49D-4FD9-B28B-91A6BD9EE765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166B7-461B-423A-A337-3A917BCE26B5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681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">
            <a:extLst>
              <a:ext uri="{FF2B5EF4-FFF2-40B4-BE49-F238E27FC236}">
                <a16:creationId xmlns:a16="http://schemas.microsoft.com/office/drawing/2014/main" id="{1009AFF6-21DB-4AD3-8F58-9A015317E7E5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28">
            <a:extLst>
              <a:ext uri="{FF2B5EF4-FFF2-40B4-BE49-F238E27FC236}">
                <a16:creationId xmlns:a16="http://schemas.microsoft.com/office/drawing/2014/main" id="{9B5A380E-7516-45CA-B9F7-313593786D4C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9175F4-BD76-4F3F-96DE-405277DAF571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39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C93E7-D7A4-4729-94F0-325627687637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0c732aa5-f9f4-49cc-b5a0-b52799e366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342" y="1765459"/>
            <a:ext cx="5029308" cy="2836515"/>
          </a:xfrm>
          <a:prstGeom prst="rect">
            <a:avLst/>
          </a:prstGeom>
        </p:spPr>
      </p:pic>
      <p:sp>
        <p:nvSpPr>
          <p:cNvPr id="764" name="Google Shape;764;p98"/>
          <p:cNvSpPr txBox="1">
            <a:spLocks noGrp="1"/>
          </p:cNvSpPr>
          <p:nvPr>
            <p:ph type="ctrTitle"/>
          </p:nvPr>
        </p:nvSpPr>
        <p:spPr>
          <a:xfrm>
            <a:off x="815475" y="2735027"/>
            <a:ext cx="3356700" cy="13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65" name="Google Shape;765;p98"/>
          <p:cNvSpPr/>
          <p:nvPr/>
        </p:nvSpPr>
        <p:spPr>
          <a:xfrm>
            <a:off x="943664" y="1340584"/>
            <a:ext cx="1300800" cy="13008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98"/>
          <p:cNvSpPr txBox="1">
            <a:spLocks noGrp="1"/>
          </p:cNvSpPr>
          <p:nvPr>
            <p:ph type="title" idx="2"/>
          </p:nvPr>
        </p:nvSpPr>
        <p:spPr>
          <a:xfrm>
            <a:off x="943675" y="1340575"/>
            <a:ext cx="13008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770" name="Google Shape;770;p98"/>
          <p:cNvSpPr/>
          <p:nvPr/>
        </p:nvSpPr>
        <p:spPr>
          <a:xfrm>
            <a:off x="5547650" y="4308450"/>
            <a:ext cx="2883000" cy="29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98"/>
          <p:cNvSpPr/>
          <p:nvPr/>
        </p:nvSpPr>
        <p:spPr>
          <a:xfrm>
            <a:off x="7740352" y="1635646"/>
            <a:ext cx="564000" cy="5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B4012-1CBE-444E-87DB-5C96C2C7480B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80D69-4C32-4CBB-B6A5-C16E31065CC4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15616" y="1347614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project consists of facilitating the use of existing financial applications developed by Prosoft using a chatbot</a:t>
            </a:r>
            <a:r>
              <a:rPr lang="en-US" dirty="0"/>
              <a:t>.</a:t>
            </a:r>
            <a:endParaRPr lang="fr-FR" dirty="0"/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15616" y="2355726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project allowed us to explore artificial intelligence.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15616" y="3075806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project allowed us to implement everything we have learned these past three years.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Google Shape;598;p79"/>
          <p:cNvSpPr/>
          <p:nvPr/>
        </p:nvSpPr>
        <p:spPr>
          <a:xfrm>
            <a:off x="467544" y="1347614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01</a:t>
            </a:r>
            <a:endParaRPr sz="1800" b="1" dirty="0"/>
          </a:p>
        </p:txBody>
      </p:sp>
      <p:sp>
        <p:nvSpPr>
          <p:cNvPr id="6" name="Google Shape;598;p79"/>
          <p:cNvSpPr/>
          <p:nvPr/>
        </p:nvSpPr>
        <p:spPr>
          <a:xfrm>
            <a:off x="467544" y="2211710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02</a:t>
            </a:r>
            <a:endParaRPr sz="1800" b="1" dirty="0"/>
          </a:p>
        </p:txBody>
      </p:sp>
      <p:sp>
        <p:nvSpPr>
          <p:cNvPr id="7" name="Google Shape;598;p79"/>
          <p:cNvSpPr/>
          <p:nvPr/>
        </p:nvSpPr>
        <p:spPr>
          <a:xfrm>
            <a:off x="467544" y="3075806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03</a:t>
            </a:r>
            <a:endParaRPr sz="18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D70DC-C123-4ABF-9C42-5AC6502FB6D3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41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ED171-D132-4B3C-928E-7D1004D1BC35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970C4FC-056D-477C-99A9-D8946C613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" b="7547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0" name="Google Shape;780;p99"/>
          <p:cNvSpPr txBox="1">
            <a:spLocks noGrp="1"/>
          </p:cNvSpPr>
          <p:nvPr>
            <p:ph type="ctrTitle"/>
          </p:nvPr>
        </p:nvSpPr>
        <p:spPr>
          <a:xfrm>
            <a:off x="2195736" y="3191162"/>
            <a:ext cx="6948263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FOR YOUR ATTENTION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EC5C7-1CC1-453C-A870-B2D7C345E042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E8EEC-F3C2-4060-9E56-C0DDB9F6A2B4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>
            <a:spLocks noGrp="1"/>
          </p:cNvSpPr>
          <p:nvPr>
            <p:ph type="ctrTitle"/>
          </p:nvPr>
        </p:nvSpPr>
        <p:spPr>
          <a:xfrm>
            <a:off x="844427" y="2989445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PROJECT ENVIRONMENT</a:t>
            </a:r>
            <a:endParaRPr dirty="0"/>
          </a:p>
        </p:txBody>
      </p:sp>
      <p:sp>
        <p:nvSpPr>
          <p:cNvPr id="516" name="Google Shape;516;p70"/>
          <p:cNvSpPr/>
          <p:nvPr/>
        </p:nvSpPr>
        <p:spPr>
          <a:xfrm>
            <a:off x="943664" y="1340584"/>
            <a:ext cx="1300800" cy="13008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0"/>
          <p:cNvSpPr txBox="1">
            <a:spLocks noGrp="1"/>
          </p:cNvSpPr>
          <p:nvPr>
            <p:ph type="title" idx="2"/>
          </p:nvPr>
        </p:nvSpPr>
        <p:spPr>
          <a:xfrm>
            <a:off x="943675" y="1340575"/>
            <a:ext cx="13008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21" name="Google Shape;521;p70"/>
          <p:cNvSpPr/>
          <p:nvPr/>
        </p:nvSpPr>
        <p:spPr>
          <a:xfrm>
            <a:off x="5547650" y="4308450"/>
            <a:ext cx="2883000" cy="29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0"/>
          <p:cNvSpPr/>
          <p:nvPr/>
        </p:nvSpPr>
        <p:spPr>
          <a:xfrm>
            <a:off x="7578400" y="2289750"/>
            <a:ext cx="564000" cy="5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 12" descr="85858c3126_50147912_developpeur-informatiqu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0"/>
            <a:ext cx="5796136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1DCBD7-C3D7-44AE-84AD-01D524C1159C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2EC82-9241-4884-BB36-9D7101C4E206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1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INTRODUCTION</a:t>
            </a:r>
            <a:endParaRPr dirty="0"/>
          </a:p>
        </p:txBody>
      </p:sp>
      <p:sp>
        <p:nvSpPr>
          <p:cNvPr id="532" name="Google Shape;532;p71"/>
          <p:cNvSpPr txBox="1">
            <a:spLocks noGrp="1"/>
          </p:cNvSpPr>
          <p:nvPr>
            <p:ph type="subTitle" idx="1"/>
          </p:nvPr>
        </p:nvSpPr>
        <p:spPr>
          <a:xfrm>
            <a:off x="838050" y="1865538"/>
            <a:ext cx="36246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Prosoft International is a company based in Tunis since 2007. It is specialized in the development of specific software in the field of finance.</a:t>
            </a:r>
            <a:endParaRPr dirty="0"/>
          </a:p>
        </p:txBody>
      </p:sp>
      <p:sp>
        <p:nvSpPr>
          <p:cNvPr id="534" name="Google Shape;534;p71"/>
          <p:cNvSpPr/>
          <p:nvPr/>
        </p:nvSpPr>
        <p:spPr>
          <a:xfrm rot="5400000">
            <a:off x="3278975" y="2419500"/>
            <a:ext cx="3335100" cy="30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 descr="definition-culture-entrepris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0"/>
            <a:ext cx="4139952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7082AA-EB81-4B94-B5DB-4164DA4DBD3B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70821-4591-4956-B3CD-B361E8F83D70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2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pic>
        <p:nvPicPr>
          <p:cNvPr id="540" name="Google Shape;5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50" y="1421550"/>
            <a:ext cx="6926425" cy="29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5A54A-9F9D-4230-B62A-8301144307AA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493C1-3FF1-4CE1-B47F-9FC977EEC4F2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3"/>
          <p:cNvSpPr txBox="1">
            <a:spLocks noGrp="1"/>
          </p:cNvSpPr>
          <p:nvPr>
            <p:ph type="subTitle" idx="2"/>
          </p:nvPr>
        </p:nvSpPr>
        <p:spPr>
          <a:xfrm>
            <a:off x="828350" y="1461475"/>
            <a:ext cx="3562500" cy="13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Consumers expect to be able to find the information they’re looking for quickly and easily.</a:t>
            </a:r>
            <a:endParaRPr/>
          </a:p>
        </p:txBody>
      </p:sp>
      <p:sp>
        <p:nvSpPr>
          <p:cNvPr id="548" name="Google Shape;548;p73"/>
          <p:cNvSpPr/>
          <p:nvPr/>
        </p:nvSpPr>
        <p:spPr>
          <a:xfrm>
            <a:off x="6974753" y="1196375"/>
            <a:ext cx="173100" cy="81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3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PROBLEMATIC</a:t>
            </a:r>
            <a:endParaRPr/>
          </a:p>
        </p:txBody>
      </p:sp>
      <p:pic>
        <p:nvPicPr>
          <p:cNvPr id="7" name="Image 6" descr="Quelles-sont-problematiques-plus-immediates-services-achats-reponse-adherents-Cdaf-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699542"/>
            <a:ext cx="3096343" cy="21484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3A2246-D2F2-41BA-B1A0-09AE4A73584A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00ED37-1D73-4653-8864-EC9FC217ACA4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>
            <a:spLocks noGrp="1"/>
          </p:cNvSpPr>
          <p:nvPr>
            <p:ph type="subTitle" idx="1"/>
          </p:nvPr>
        </p:nvSpPr>
        <p:spPr>
          <a:xfrm>
            <a:off x="1542450" y="2147607"/>
            <a:ext cx="6059100" cy="11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IF YOU ARE NOT TAKING CARE OF YOUR CUSTOMERS, YOU COMPETITOR WILL”</a:t>
            </a:r>
            <a:endParaRPr dirty="0"/>
          </a:p>
        </p:txBody>
      </p:sp>
      <p:sp>
        <p:nvSpPr>
          <p:cNvPr id="555" name="Google Shape;555;p74"/>
          <p:cNvSpPr txBox="1">
            <a:spLocks noGrp="1"/>
          </p:cNvSpPr>
          <p:nvPr>
            <p:ph type="title"/>
          </p:nvPr>
        </p:nvSpPr>
        <p:spPr>
          <a:xfrm>
            <a:off x="4820475" y="3373416"/>
            <a:ext cx="23511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—PHILIP ROTLER</a:t>
            </a:r>
            <a:endParaRPr/>
          </a:p>
        </p:txBody>
      </p:sp>
      <p:sp>
        <p:nvSpPr>
          <p:cNvPr id="556" name="Google Shape;556;p74"/>
          <p:cNvSpPr txBox="1">
            <a:spLocks noGrp="1"/>
          </p:cNvSpPr>
          <p:nvPr>
            <p:ph type="title"/>
          </p:nvPr>
        </p:nvSpPr>
        <p:spPr>
          <a:xfrm>
            <a:off x="1673364" y="1376778"/>
            <a:ext cx="698100" cy="16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“</a:t>
            </a:r>
            <a:endParaRPr sz="10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3146F-4D20-4EEC-B9F8-F1034F49E747}"/>
              </a:ext>
            </a:extLst>
          </p:cNvPr>
          <p:cNvSpPr/>
          <p:nvPr/>
        </p:nvSpPr>
        <p:spPr>
          <a:xfrm>
            <a:off x="179512" y="4371950"/>
            <a:ext cx="576064" cy="57606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702129-0F21-4406-ABD4-E6C3EB0335A7}"/>
              </a:ext>
            </a:extLst>
          </p:cNvPr>
          <p:cNvSpPr/>
          <p:nvPr/>
        </p:nvSpPr>
        <p:spPr>
          <a:xfrm>
            <a:off x="179512" y="4803998"/>
            <a:ext cx="144016" cy="1440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sic as Therapy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E9C9B"/>
      </a:accent1>
      <a:accent2>
        <a:srgbClr val="E5CBC1"/>
      </a:accent2>
      <a:accent3>
        <a:srgbClr val="494848"/>
      </a:accent3>
      <a:accent4>
        <a:srgbClr val="BA494B"/>
      </a:accent4>
      <a:accent5>
        <a:srgbClr val="E3E4E0"/>
      </a:accent5>
      <a:accent6>
        <a:srgbClr val="A6B4B3"/>
      </a:accent6>
      <a:hlink>
        <a:srgbClr val="1A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2152</Words>
  <Application>Microsoft Office PowerPoint</Application>
  <PresentationFormat>On-screen Show (16:9)</PresentationFormat>
  <Paragraphs>193</Paragraphs>
  <Slides>44</Slides>
  <Notes>44</Notes>
  <HiddenSlides>1</HiddenSlides>
  <MMClips>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Roboto</vt:lpstr>
      <vt:lpstr>Cambria</vt:lpstr>
      <vt:lpstr>Oswald</vt:lpstr>
      <vt:lpstr>Calibri</vt:lpstr>
      <vt:lpstr>Roboto Medium</vt:lpstr>
      <vt:lpstr>proxima-nova</vt:lpstr>
      <vt:lpstr>Montserrat</vt:lpstr>
      <vt:lpstr>SourceSansPro</vt:lpstr>
      <vt:lpstr>Roboto Condensed Light</vt:lpstr>
      <vt:lpstr>Arial</vt:lpstr>
      <vt:lpstr>Oswald Regular</vt:lpstr>
      <vt:lpstr>Music as Therapy Thesis by Slidesgo</vt:lpstr>
      <vt:lpstr>PowerPoint Presentation</vt:lpstr>
      <vt:lpstr>01</vt:lpstr>
      <vt:lpstr>INTRODUCTION</vt:lpstr>
      <vt:lpstr>ROBIN</vt:lpstr>
      <vt:lpstr>PROJECT ENVIRONMENT</vt:lpstr>
      <vt:lpstr>COMPANY INTRODUCTION</vt:lpstr>
      <vt:lpstr>MARKET RESEARCH</vt:lpstr>
      <vt:lpstr>PROBLEMATIC</vt:lpstr>
      <vt:lpstr>—PHILIP ROTLER</vt:lpstr>
      <vt:lpstr>SOLUTION</vt:lpstr>
      <vt:lpstr>WATERFALL MODEL</vt:lpstr>
      <vt:lpstr>PROVISIONAL PLANNING</vt:lpstr>
      <vt:lpstr>STUDY OF THE ART</vt:lpstr>
      <vt:lpstr>ARTIFICIAL INTELLIGENCE</vt:lpstr>
      <vt:lpstr>DEEP LEARNING</vt:lpstr>
      <vt:lpstr>NEURAL NETWORK</vt:lpstr>
      <vt:lpstr>AI POWERED CHATBOT</vt:lpstr>
      <vt:lpstr>REQUIREMENTS SPECIFICATION</vt:lpstr>
      <vt:lpstr>FUNCTIONAL REQUIREMENTS</vt:lpstr>
      <vt:lpstr>FUNCTIONAL REQUIREMENTS</vt:lpstr>
      <vt:lpstr>NON FUNCTIONAL REQUIREMENTS</vt:lpstr>
      <vt:lpstr>GLOBAL USE CASE DIAGRAM</vt:lpstr>
      <vt:lpstr>PowerPoint Presentation</vt:lpstr>
      <vt:lpstr>DESIGN</vt:lpstr>
      <vt:lpstr>MVC ARCHITECTURE</vt:lpstr>
      <vt:lpstr>DEPLOYMENT DIAGRAM (N-TIER ARCHITECTURE)</vt:lpstr>
      <vt:lpstr>ADD RULE SEQUENCE DIAGRAM</vt:lpstr>
      <vt:lpstr>CHATBOT INTERACTION SEQUENCE DIAGRAM</vt:lpstr>
      <vt:lpstr>CLASS DIAGRAM</vt:lpstr>
      <vt:lpstr>PowerPoint Presentation</vt:lpstr>
      <vt:lpstr>REALIZATION</vt:lpstr>
      <vt:lpstr>SOFTWARE ENVIRONMENT</vt:lpstr>
      <vt:lpstr>SOFTWARE ENVIRONMENT</vt:lpstr>
      <vt:lpstr>MAIN GRAPHICAL INTERFACES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 TESTS</vt:lpstr>
      <vt:lpstr>PowerPoint Presentation</vt:lpstr>
      <vt:lpstr>CONCLUSION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ROBIN</dc:title>
  <cp:lastModifiedBy>Kais Layouni</cp:lastModifiedBy>
  <cp:revision>80</cp:revision>
  <dcterms:modified xsi:type="dcterms:W3CDTF">2021-06-26T21:34:39Z</dcterms:modified>
</cp:coreProperties>
</file>